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82" r:id="rId5"/>
    <p:sldId id="283" r:id="rId6"/>
    <p:sldId id="259" r:id="rId7"/>
    <p:sldId id="261" r:id="rId8"/>
    <p:sldId id="262" r:id="rId9"/>
    <p:sldId id="284" r:id="rId10"/>
    <p:sldId id="263" r:id="rId11"/>
    <p:sldId id="281" r:id="rId12"/>
    <p:sldId id="287" r:id="rId13"/>
    <p:sldId id="305" r:id="rId14"/>
    <p:sldId id="291" r:id="rId15"/>
    <p:sldId id="285" r:id="rId16"/>
    <p:sldId id="286" r:id="rId17"/>
    <p:sldId id="288" r:id="rId18"/>
    <p:sldId id="290" r:id="rId19"/>
    <p:sldId id="289" r:id="rId20"/>
    <p:sldId id="292" r:id="rId21"/>
    <p:sldId id="293" r:id="rId22"/>
    <p:sldId id="294" r:id="rId23"/>
    <p:sldId id="296" r:id="rId24"/>
    <p:sldId id="297" r:id="rId25"/>
    <p:sldId id="298" r:id="rId26"/>
    <p:sldId id="299" r:id="rId27"/>
    <p:sldId id="302" r:id="rId28"/>
    <p:sldId id="303" r:id="rId29"/>
    <p:sldId id="300" r:id="rId30"/>
    <p:sldId id="301" r:id="rId31"/>
    <p:sldId id="304" r:id="rId32"/>
    <p:sldId id="275" r:id="rId3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5050"/>
    <a:srgbClr val="9AAE04"/>
    <a:srgbClr val="1994A4"/>
    <a:srgbClr val="6785C1"/>
    <a:srgbClr val="960F68"/>
    <a:srgbClr val="DDB322"/>
    <a:srgbClr val="E39F03"/>
    <a:srgbClr val="D76734"/>
    <a:srgbClr val="FFFFF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650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24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789EF-13DB-49CB-AF12-30CDBE52BDD7}" type="datetimeFigureOut">
              <a:rPr lang="es-ES" smtClean="0"/>
              <a:t>15/06/2018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F9307-AC90-42D3-A57B-A6DDC8143A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260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8D590-863C-4472-A73F-CB4077F89929}" type="datetimeFigureOut">
              <a:rPr lang="es-ES" smtClean="0"/>
              <a:t>15/06/2018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FE22E-B512-442A-9B38-C1D122E32E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967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DBECD30-470F-427F-8CC6-5093979F1DE8}" type="slidenum">
              <a:rPr lang="es-ES">
                <a:solidFill>
                  <a:srgbClr val="000000"/>
                </a:solidFill>
                <a:ea typeface="ＭＳ Ｐゴシック" pitchFamily="34" charset="-128"/>
              </a:rPr>
              <a:pPr>
                <a:defRPr/>
              </a:pPr>
              <a:t>4</a:t>
            </a:fld>
            <a:endParaRPr lang="es-E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66763"/>
            <a:ext cx="4984750" cy="37385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177" y="4727577"/>
            <a:ext cx="5013325" cy="4505325"/>
          </a:xfrm>
          <a:noFill/>
        </p:spPr>
        <p:txBody>
          <a:bodyPr wrap="square" lIns="98483" tIns="49241" rIns="98483" bIns="4924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1332627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662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63CCC4F-FAF0-4E25-AF3D-DF6986C9A258}" type="slidenum">
              <a:rPr lang="fr-FR">
                <a:solidFill>
                  <a:srgbClr val="000000"/>
                </a:solidFill>
                <a:ea typeface="ＭＳ Ｐゴシック" pitchFamily="34" charset="-128"/>
              </a:rPr>
              <a:pPr>
                <a:defRPr/>
              </a:pPr>
              <a:t>5</a:t>
            </a:fld>
            <a:endParaRPr lang="fr-FR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1729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F6E31-0051-474F-AF1A-1EE55D5254D5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599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7067"/>
            <a:ext cx="9144000" cy="3811219"/>
          </a:xfrm>
          <a:prstGeom prst="rect">
            <a:avLst/>
          </a:prstGeom>
        </p:spPr>
      </p:pic>
      <p:sp>
        <p:nvSpPr>
          <p:cNvPr id="6" name="Elipse 5"/>
          <p:cNvSpPr/>
          <p:nvPr userDrawn="1"/>
        </p:nvSpPr>
        <p:spPr>
          <a:xfrm>
            <a:off x="643730" y="3165100"/>
            <a:ext cx="2989264" cy="298926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1566862" y="3670302"/>
            <a:ext cx="1143000" cy="3381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945617" y="4129882"/>
            <a:ext cx="2577305" cy="3673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000" b="1">
                <a:solidFill>
                  <a:srgbClr val="9AAE0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 </a:t>
            </a:r>
            <a:endParaRPr lang="es-ES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2" hasCustomPrompt="1"/>
          </p:nvPr>
        </p:nvSpPr>
        <p:spPr>
          <a:xfrm>
            <a:off x="962814" y="4567129"/>
            <a:ext cx="2437608" cy="45667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000" b="1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400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400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400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400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3" hasCustomPrompt="1"/>
          </p:nvPr>
        </p:nvSpPr>
        <p:spPr>
          <a:xfrm>
            <a:off x="1819137" y="5133865"/>
            <a:ext cx="779463" cy="36406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7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139787" y="5638801"/>
            <a:ext cx="3707871" cy="220133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1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7755458" y="5858934"/>
            <a:ext cx="1092200" cy="321204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0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9014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5666"/>
            <a:ext cx="9144000" cy="3386668"/>
          </a:xfrm>
          <a:prstGeom prst="rect">
            <a:avLst/>
          </a:prstGeom>
        </p:spPr>
      </p:pic>
      <p:sp>
        <p:nvSpPr>
          <p:cNvPr id="8" name="Elipse 7"/>
          <p:cNvSpPr/>
          <p:nvPr userDrawn="1"/>
        </p:nvSpPr>
        <p:spPr>
          <a:xfrm>
            <a:off x="1413929" y="3813332"/>
            <a:ext cx="1617133" cy="161713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172241" y="4296698"/>
            <a:ext cx="1202797" cy="47360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00</a:t>
            </a:r>
            <a:endParaRPr lang="es-ES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1520025" y="4296698"/>
            <a:ext cx="1404938" cy="6504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0881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 userDrawn="1"/>
        </p:nvSpPr>
        <p:spPr>
          <a:xfrm>
            <a:off x="0" y="3483716"/>
            <a:ext cx="9144000" cy="3374284"/>
          </a:xfrm>
          <a:prstGeom prst="rect">
            <a:avLst/>
          </a:prstGeom>
          <a:gradFill flip="none" rotWithShape="1">
            <a:gsLst>
              <a:gs pos="0">
                <a:srgbClr val="9AAE04"/>
              </a:gs>
              <a:gs pos="100000">
                <a:srgbClr val="1994A4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44712"/>
            <a:ext cx="9144000" cy="1758369"/>
          </a:xfrm>
          <a:prstGeom prst="rect">
            <a:avLst/>
          </a:prstGeom>
        </p:spPr>
      </p:pic>
      <p:cxnSp>
        <p:nvCxnSpPr>
          <p:cNvPr id="12" name="Conector recto 11"/>
          <p:cNvCxnSpPr/>
          <p:nvPr userDrawn="1"/>
        </p:nvCxnSpPr>
        <p:spPr>
          <a:xfrm flipH="1">
            <a:off x="360491" y="688798"/>
            <a:ext cx="12353" cy="7389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18" y="869756"/>
            <a:ext cx="1434986" cy="4216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6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6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3"/>
          </p:nvPr>
        </p:nvSpPr>
        <p:spPr>
          <a:xfrm>
            <a:off x="2354367" y="884088"/>
            <a:ext cx="4370931" cy="3483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4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0"/>
            <a:endParaRPr lang="es-ES" dirty="0" smtClean="0"/>
          </a:p>
          <a:p>
            <a:pPr lvl="0"/>
            <a:endParaRPr lang="es-ES" dirty="0" smtClean="0"/>
          </a:p>
        </p:txBody>
      </p:sp>
      <p:pic>
        <p:nvPicPr>
          <p:cNvPr id="24" name="Imagen 2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5" t="15412" b="19094"/>
          <a:stretch/>
        </p:blipFill>
        <p:spPr>
          <a:xfrm>
            <a:off x="0" y="5400675"/>
            <a:ext cx="2212918" cy="291465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5" t="15412" b="19094"/>
          <a:stretch/>
        </p:blipFill>
        <p:spPr>
          <a:xfrm>
            <a:off x="8486775" y="4200525"/>
            <a:ext cx="2212918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49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/>
          <p:cNvCxnSpPr/>
          <p:nvPr userDrawn="1"/>
        </p:nvCxnSpPr>
        <p:spPr>
          <a:xfrm flipH="1">
            <a:off x="360491" y="688798"/>
            <a:ext cx="12353" cy="7389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18" y="869756"/>
            <a:ext cx="1434986" cy="4216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6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6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3"/>
          </p:nvPr>
        </p:nvSpPr>
        <p:spPr>
          <a:xfrm>
            <a:off x="2354367" y="884088"/>
            <a:ext cx="4370931" cy="3483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4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0"/>
            <a:endParaRPr lang="es-ES" dirty="0" smtClean="0"/>
          </a:p>
          <a:p>
            <a:pPr lvl="0"/>
            <a:endParaRPr lang="es-ES" dirty="0" smtClean="0"/>
          </a:p>
        </p:txBody>
      </p:sp>
      <p:pic>
        <p:nvPicPr>
          <p:cNvPr id="24" name="Imagen 2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5" t="15412" b="19094"/>
          <a:stretch/>
        </p:blipFill>
        <p:spPr>
          <a:xfrm>
            <a:off x="0" y="5400675"/>
            <a:ext cx="2212918" cy="291465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5" t="15412" b="19094"/>
          <a:stretch/>
        </p:blipFill>
        <p:spPr>
          <a:xfrm>
            <a:off x="8486775" y="4200525"/>
            <a:ext cx="2212918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33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9275"/>
            <a:ext cx="9144000" cy="3276600"/>
          </a:xfrm>
          <a:prstGeom prst="rect">
            <a:avLst/>
          </a:prstGeom>
        </p:spPr>
      </p:pic>
      <p:sp>
        <p:nvSpPr>
          <p:cNvPr id="8" name="Elipse 7"/>
          <p:cNvSpPr/>
          <p:nvPr userDrawn="1"/>
        </p:nvSpPr>
        <p:spPr>
          <a:xfrm>
            <a:off x="1413929" y="3813332"/>
            <a:ext cx="1617133" cy="161713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172241" y="4296698"/>
            <a:ext cx="1202797" cy="47360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00</a:t>
            </a:r>
            <a:endParaRPr lang="es-ES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1520025" y="4296698"/>
            <a:ext cx="1404938" cy="6504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8361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1"/>
            <a:ext cx="9144000" cy="3251199"/>
          </a:xfrm>
          <a:prstGeom prst="rect">
            <a:avLst/>
          </a:prstGeom>
        </p:spPr>
      </p:pic>
      <p:sp>
        <p:nvSpPr>
          <p:cNvPr id="8" name="Elipse 7"/>
          <p:cNvSpPr/>
          <p:nvPr userDrawn="1"/>
        </p:nvSpPr>
        <p:spPr>
          <a:xfrm>
            <a:off x="1413929" y="3813332"/>
            <a:ext cx="1617133" cy="161713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172241" y="4296698"/>
            <a:ext cx="1202797" cy="47360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00</a:t>
            </a:r>
            <a:endParaRPr lang="es-ES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1520025" y="4296698"/>
            <a:ext cx="1404938" cy="6504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01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 userDrawn="1"/>
        </p:nvSpPr>
        <p:spPr>
          <a:xfrm>
            <a:off x="0" y="3606800"/>
            <a:ext cx="9144000" cy="3320470"/>
          </a:xfrm>
          <a:prstGeom prst="rect">
            <a:avLst/>
          </a:prstGeom>
          <a:gradFill flip="none" rotWithShape="1">
            <a:gsLst>
              <a:gs pos="0">
                <a:srgbClr val="9AAE04"/>
              </a:gs>
              <a:gs pos="100000">
                <a:srgbClr val="1994A4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/>
          <p:cNvCxnSpPr/>
          <p:nvPr userDrawn="1"/>
        </p:nvCxnSpPr>
        <p:spPr>
          <a:xfrm flipH="1">
            <a:off x="360491" y="688798"/>
            <a:ext cx="12353" cy="7389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18" y="784109"/>
            <a:ext cx="1434986" cy="4216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6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6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3"/>
          </p:nvPr>
        </p:nvSpPr>
        <p:spPr>
          <a:xfrm>
            <a:off x="2135178" y="884088"/>
            <a:ext cx="4370931" cy="3483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4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0"/>
            <a:endParaRPr lang="es-ES" dirty="0" smtClean="0"/>
          </a:p>
          <a:p>
            <a:pPr lvl="0"/>
            <a:endParaRPr lang="es-ES" dirty="0" smtClean="0"/>
          </a:p>
        </p:txBody>
      </p:sp>
      <p:pic>
        <p:nvPicPr>
          <p:cNvPr id="24" name="Imagen 2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5" t="15412" b="19094"/>
          <a:stretch/>
        </p:blipFill>
        <p:spPr>
          <a:xfrm>
            <a:off x="7353300" y="5878330"/>
            <a:ext cx="2212918" cy="29146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8300"/>
            <a:ext cx="3695700" cy="5288969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14" hasCustomPrompt="1"/>
          </p:nvPr>
        </p:nvSpPr>
        <p:spPr>
          <a:xfrm>
            <a:off x="3416300" y="3835400"/>
            <a:ext cx="5486400" cy="2794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s-ES" dirty="0" smtClean="0"/>
              <a:t>Texto</a:t>
            </a:r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267" y="2443233"/>
            <a:ext cx="6268933" cy="9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/>
          <p:cNvCxnSpPr/>
          <p:nvPr userDrawn="1"/>
        </p:nvCxnSpPr>
        <p:spPr>
          <a:xfrm flipH="1">
            <a:off x="360491" y="688798"/>
            <a:ext cx="12353" cy="7389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18" y="784109"/>
            <a:ext cx="1434986" cy="4216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6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6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3"/>
          </p:nvPr>
        </p:nvSpPr>
        <p:spPr>
          <a:xfrm>
            <a:off x="2135178" y="884088"/>
            <a:ext cx="4370931" cy="3483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4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0"/>
            <a:endParaRPr lang="es-ES" dirty="0" smtClean="0"/>
          </a:p>
          <a:p>
            <a:pPr lvl="0"/>
            <a:endParaRPr lang="es-ES" dirty="0" smtClean="0"/>
          </a:p>
        </p:txBody>
      </p:sp>
      <p:pic>
        <p:nvPicPr>
          <p:cNvPr id="24" name="Imagen 2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5" t="15412" b="19094"/>
          <a:stretch/>
        </p:blipFill>
        <p:spPr>
          <a:xfrm>
            <a:off x="7353300" y="5878330"/>
            <a:ext cx="2212918" cy="291465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0"/>
          <a:stretch/>
        </p:blipFill>
        <p:spPr>
          <a:xfrm>
            <a:off x="364377" y="1427719"/>
            <a:ext cx="6434355" cy="9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38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62125"/>
            <a:ext cx="9144000" cy="3305175"/>
          </a:xfrm>
          <a:prstGeom prst="rect">
            <a:avLst/>
          </a:prstGeom>
        </p:spPr>
      </p:pic>
      <p:sp>
        <p:nvSpPr>
          <p:cNvPr id="8" name="Elipse 7"/>
          <p:cNvSpPr/>
          <p:nvPr userDrawn="1"/>
        </p:nvSpPr>
        <p:spPr>
          <a:xfrm>
            <a:off x="1413929" y="3813332"/>
            <a:ext cx="1617133" cy="161713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172241" y="4296698"/>
            <a:ext cx="1202797" cy="47360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04</a:t>
            </a:r>
            <a:endParaRPr lang="es-ES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1520025" y="4296698"/>
            <a:ext cx="1404938" cy="6504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8954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 userDrawn="1"/>
        </p:nvSpPr>
        <p:spPr>
          <a:xfrm>
            <a:off x="0" y="2866313"/>
            <a:ext cx="9144000" cy="762322"/>
          </a:xfrm>
          <a:prstGeom prst="rect">
            <a:avLst/>
          </a:prstGeom>
          <a:gradFill flip="none" rotWithShape="1">
            <a:gsLst>
              <a:gs pos="0">
                <a:srgbClr val="9AAE04"/>
              </a:gs>
              <a:gs pos="100000">
                <a:srgbClr val="9273B4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18" y="784109"/>
            <a:ext cx="1758278" cy="4216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6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6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3"/>
          </p:nvPr>
        </p:nvSpPr>
        <p:spPr>
          <a:xfrm>
            <a:off x="2487069" y="829810"/>
            <a:ext cx="4370931" cy="3483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4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0"/>
            <a:endParaRPr lang="es-ES" dirty="0" smtClean="0"/>
          </a:p>
          <a:p>
            <a:pPr lvl="0"/>
            <a:endParaRPr lang="es-ES" dirty="0" smtClean="0"/>
          </a:p>
        </p:txBody>
      </p:sp>
      <p:cxnSp>
        <p:nvCxnSpPr>
          <p:cNvPr id="20" name="Conector recto 19"/>
          <p:cNvCxnSpPr/>
          <p:nvPr userDrawn="1"/>
        </p:nvCxnSpPr>
        <p:spPr>
          <a:xfrm flipH="1">
            <a:off x="360491" y="688798"/>
            <a:ext cx="12353" cy="7389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534385" y="5829552"/>
            <a:ext cx="1600089" cy="10157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438650"/>
            <a:ext cx="1786121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74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18" y="784109"/>
            <a:ext cx="1758278" cy="4216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6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6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3"/>
          </p:nvPr>
        </p:nvSpPr>
        <p:spPr>
          <a:xfrm>
            <a:off x="2487069" y="829810"/>
            <a:ext cx="4370931" cy="3483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4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0"/>
            <a:endParaRPr lang="es-ES" dirty="0" smtClean="0"/>
          </a:p>
          <a:p>
            <a:pPr lvl="0"/>
            <a:endParaRPr lang="es-ES" dirty="0" smtClean="0"/>
          </a:p>
        </p:txBody>
      </p:sp>
      <p:cxnSp>
        <p:nvCxnSpPr>
          <p:cNvPr id="20" name="Conector recto 19"/>
          <p:cNvCxnSpPr/>
          <p:nvPr userDrawn="1"/>
        </p:nvCxnSpPr>
        <p:spPr>
          <a:xfrm flipH="1">
            <a:off x="360491" y="688798"/>
            <a:ext cx="12353" cy="7389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34" y="-287865"/>
            <a:ext cx="3733801" cy="71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46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43300"/>
            <a:ext cx="9144000" cy="32956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54178" y="1319056"/>
            <a:ext cx="1733550" cy="396874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 smtClean="0"/>
              <a:t>Texto</a:t>
            </a:r>
            <a:endParaRPr lang="en-US" dirty="0"/>
          </a:p>
        </p:txBody>
      </p:sp>
      <p:sp>
        <p:nvSpPr>
          <p:cNvPr id="28" name="Marcador de texto 27"/>
          <p:cNvSpPr>
            <a:spLocks noGrp="1"/>
          </p:cNvSpPr>
          <p:nvPr>
            <p:ph type="body" sz="quarter" idx="10" hasCustomPrompt="1"/>
          </p:nvPr>
        </p:nvSpPr>
        <p:spPr>
          <a:xfrm>
            <a:off x="1078529" y="2648743"/>
            <a:ext cx="588434" cy="3635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01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893" y="2646388"/>
            <a:ext cx="588434" cy="364966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es-ES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lang="es-ES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lang="es-ES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lang="es-ES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lang="es-ES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lvl="0" indent="0" algn="ctr">
              <a:buFontTx/>
              <a:buNone/>
            </a:pPr>
            <a:r>
              <a:rPr lang="es-ES" dirty="0" smtClean="0"/>
              <a:t>02</a:t>
            </a:r>
            <a:endParaRPr lang="es-ES" dirty="0"/>
          </a:p>
        </p:txBody>
      </p:sp>
      <p:sp>
        <p:nvSpPr>
          <p:cNvPr id="8" name="Elipse 7"/>
          <p:cNvSpPr/>
          <p:nvPr userDrawn="1"/>
        </p:nvSpPr>
        <p:spPr>
          <a:xfrm>
            <a:off x="797013" y="2992064"/>
            <a:ext cx="1185334" cy="118533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 userDrawn="1"/>
        </p:nvSpPr>
        <p:spPr>
          <a:xfrm>
            <a:off x="2053255" y="2992064"/>
            <a:ext cx="1185334" cy="118533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 userDrawn="1"/>
        </p:nvSpPr>
        <p:spPr>
          <a:xfrm>
            <a:off x="3360310" y="2992064"/>
            <a:ext cx="1185334" cy="118533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 userDrawn="1"/>
        </p:nvSpPr>
        <p:spPr>
          <a:xfrm>
            <a:off x="4667365" y="3003813"/>
            <a:ext cx="1185334" cy="118533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 userDrawn="1"/>
        </p:nvSpPr>
        <p:spPr>
          <a:xfrm>
            <a:off x="5974420" y="3003813"/>
            <a:ext cx="1185334" cy="118533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5" hasCustomPrompt="1"/>
          </p:nvPr>
        </p:nvSpPr>
        <p:spPr>
          <a:xfrm>
            <a:off x="923497" y="3229342"/>
            <a:ext cx="965200" cy="7107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pic>
        <p:nvPicPr>
          <p:cNvPr id="25" name="Imagen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13" y="1231671"/>
            <a:ext cx="823297" cy="543686"/>
          </a:xfrm>
          <a:prstGeom prst="rect">
            <a:avLst/>
          </a:prstGeom>
        </p:spPr>
      </p:pic>
      <p:sp>
        <p:nvSpPr>
          <p:cNvPr id="29" name="Marcador de texto 28"/>
          <p:cNvSpPr>
            <a:spLocks noGrp="1"/>
          </p:cNvSpPr>
          <p:nvPr>
            <p:ph type="body" sz="quarter" idx="16" hasCustomPrompt="1"/>
          </p:nvPr>
        </p:nvSpPr>
        <p:spPr>
          <a:xfrm>
            <a:off x="2157510" y="3229341"/>
            <a:ext cx="965200" cy="7107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33" name="Marcador de texto 32"/>
          <p:cNvSpPr>
            <a:spLocks noGrp="1"/>
          </p:cNvSpPr>
          <p:nvPr>
            <p:ph type="body" sz="quarter" idx="17" hasCustomPrompt="1"/>
          </p:nvPr>
        </p:nvSpPr>
        <p:spPr>
          <a:xfrm>
            <a:off x="3470377" y="3229341"/>
            <a:ext cx="965200" cy="7107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37" name="Marcador de texto 36"/>
          <p:cNvSpPr>
            <a:spLocks noGrp="1"/>
          </p:cNvSpPr>
          <p:nvPr>
            <p:ph type="body" sz="quarter" idx="18" hasCustomPrompt="1"/>
          </p:nvPr>
        </p:nvSpPr>
        <p:spPr>
          <a:xfrm>
            <a:off x="4777432" y="3229340"/>
            <a:ext cx="965200" cy="7107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19" hasCustomPrompt="1"/>
          </p:nvPr>
        </p:nvSpPr>
        <p:spPr>
          <a:xfrm>
            <a:off x="6081576" y="3239132"/>
            <a:ext cx="971021" cy="70098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46" name="Marcador de texto 40"/>
          <p:cNvSpPr>
            <a:spLocks noGrp="1"/>
          </p:cNvSpPr>
          <p:nvPr>
            <p:ph type="body" sz="quarter" idx="20" hasCustomPrompt="1"/>
          </p:nvPr>
        </p:nvSpPr>
        <p:spPr>
          <a:xfrm>
            <a:off x="3658760" y="2645262"/>
            <a:ext cx="588434" cy="376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03</a:t>
            </a:r>
            <a:endParaRPr lang="es-ES" dirty="0"/>
          </a:p>
        </p:txBody>
      </p:sp>
      <p:sp>
        <p:nvSpPr>
          <p:cNvPr id="47" name="Marcador de texto 42"/>
          <p:cNvSpPr>
            <a:spLocks noGrp="1"/>
          </p:cNvSpPr>
          <p:nvPr>
            <p:ph type="body" sz="quarter" idx="21" hasCustomPrompt="1"/>
          </p:nvPr>
        </p:nvSpPr>
        <p:spPr>
          <a:xfrm>
            <a:off x="4935640" y="2660141"/>
            <a:ext cx="589492" cy="35121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04</a:t>
            </a:r>
            <a:endParaRPr lang="es-ES" dirty="0"/>
          </a:p>
        </p:txBody>
      </p:sp>
      <p:sp>
        <p:nvSpPr>
          <p:cNvPr id="48" name="Marcador de texto 44"/>
          <p:cNvSpPr>
            <a:spLocks noGrp="1"/>
          </p:cNvSpPr>
          <p:nvPr>
            <p:ph type="body" sz="quarter" idx="22" hasCustomPrompt="1"/>
          </p:nvPr>
        </p:nvSpPr>
        <p:spPr>
          <a:xfrm>
            <a:off x="6286063" y="2657769"/>
            <a:ext cx="588434" cy="35358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05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8021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3075"/>
            <a:ext cx="9144000" cy="3381376"/>
          </a:xfrm>
          <a:prstGeom prst="rect">
            <a:avLst/>
          </a:prstGeom>
        </p:spPr>
      </p:pic>
      <p:sp>
        <p:nvSpPr>
          <p:cNvPr id="8" name="Elipse 7"/>
          <p:cNvSpPr/>
          <p:nvPr userDrawn="1"/>
        </p:nvSpPr>
        <p:spPr>
          <a:xfrm>
            <a:off x="1413929" y="3813332"/>
            <a:ext cx="1617133" cy="161713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172241" y="4296698"/>
            <a:ext cx="1202797" cy="47360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05</a:t>
            </a:r>
            <a:endParaRPr lang="es-ES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1520025" y="4296698"/>
            <a:ext cx="1404938" cy="6504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8228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94933"/>
            <a:ext cx="9144000" cy="5063067"/>
          </a:xfrm>
          <a:prstGeom prst="rect">
            <a:avLst/>
          </a:prstGeom>
        </p:spPr>
      </p:pic>
      <p:sp>
        <p:nvSpPr>
          <p:cNvPr id="1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18" y="784109"/>
            <a:ext cx="1758278" cy="4216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6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6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err="1" smtClean="0"/>
              <a:t>Overview</a:t>
            </a:r>
            <a:endParaRPr lang="es-ES" dirty="0" smtClean="0"/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3"/>
          </p:nvPr>
        </p:nvSpPr>
        <p:spPr>
          <a:xfrm>
            <a:off x="2487069" y="829810"/>
            <a:ext cx="4370931" cy="3483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4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0"/>
            <a:endParaRPr lang="es-ES" dirty="0" smtClean="0"/>
          </a:p>
          <a:p>
            <a:pPr lvl="0"/>
            <a:endParaRPr lang="es-ES" dirty="0" smtClean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666062" y="2651125"/>
            <a:ext cx="1505836" cy="47307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5" hasCustomPrompt="1"/>
          </p:nvPr>
        </p:nvSpPr>
        <p:spPr>
          <a:xfrm>
            <a:off x="666135" y="3200400"/>
            <a:ext cx="1506537" cy="37147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 smtClean="0"/>
              <a:t>Texto</a:t>
            </a:r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6" hasCustomPrompt="1"/>
          </p:nvPr>
        </p:nvSpPr>
        <p:spPr>
          <a:xfrm>
            <a:off x="666061" y="4542631"/>
            <a:ext cx="1505836" cy="478747"/>
          </a:xfrm>
          <a:prstGeom prst="rect">
            <a:avLst/>
          </a:prstGeom>
        </p:spPr>
        <p:txBody>
          <a:bodyPr/>
          <a:lstStyle>
            <a:lvl1pPr>
              <a:defRPr lang="es-ES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7" hasCustomPrompt="1"/>
          </p:nvPr>
        </p:nvSpPr>
        <p:spPr>
          <a:xfrm>
            <a:off x="666062" y="5087143"/>
            <a:ext cx="1505836" cy="384176"/>
          </a:xfrm>
          <a:prstGeom prst="rect">
            <a:avLst/>
          </a:prstGeom>
        </p:spPr>
        <p:txBody>
          <a:bodyPr/>
          <a:lstStyle>
            <a:lvl1pPr>
              <a:defRPr lang="es-E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s-ES" dirty="0" smtClean="0"/>
              <a:t>Texto</a:t>
            </a:r>
          </a:p>
        </p:txBody>
      </p:sp>
      <p:sp>
        <p:nvSpPr>
          <p:cNvPr id="24" name="Marcador de texto 23"/>
          <p:cNvSpPr>
            <a:spLocks noGrp="1"/>
          </p:cNvSpPr>
          <p:nvPr>
            <p:ph type="body" sz="quarter" idx="18" hasCustomPrompt="1"/>
          </p:nvPr>
        </p:nvSpPr>
        <p:spPr>
          <a:xfrm>
            <a:off x="6801342" y="2814109"/>
            <a:ext cx="1505836" cy="457200"/>
          </a:xfrm>
          <a:prstGeom prst="rect">
            <a:avLst/>
          </a:prstGeom>
        </p:spPr>
        <p:txBody>
          <a:bodyPr/>
          <a:lstStyle>
            <a:lvl1pPr>
              <a:defRPr lang="es-ES" sz="4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27" name="Marcador de texto 26"/>
          <p:cNvSpPr>
            <a:spLocks noGrp="1"/>
          </p:cNvSpPr>
          <p:nvPr>
            <p:ph type="body" sz="quarter" idx="19" hasCustomPrompt="1"/>
          </p:nvPr>
        </p:nvSpPr>
        <p:spPr>
          <a:xfrm>
            <a:off x="6801342" y="3353859"/>
            <a:ext cx="1505836" cy="371475"/>
          </a:xfrm>
          <a:prstGeom prst="rect">
            <a:avLst/>
          </a:prstGeom>
        </p:spPr>
        <p:txBody>
          <a:bodyPr/>
          <a:lstStyle>
            <a:lvl1pPr>
              <a:defRPr lang="es-ES" sz="1600" dirty="0"/>
            </a:lvl1pPr>
          </a:lstStyle>
          <a:p>
            <a:pPr marL="0" lvl="0" indent="0" algn="ctr"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31" name="Marcador de texto 30"/>
          <p:cNvSpPr>
            <a:spLocks noGrp="1"/>
          </p:cNvSpPr>
          <p:nvPr>
            <p:ph type="body" sz="quarter" idx="20" hasCustomPrompt="1"/>
          </p:nvPr>
        </p:nvSpPr>
        <p:spPr>
          <a:xfrm>
            <a:off x="6853557" y="4845835"/>
            <a:ext cx="1600409" cy="493834"/>
          </a:xfrm>
          <a:prstGeom prst="rect">
            <a:avLst/>
          </a:prstGeom>
        </p:spPr>
        <p:txBody>
          <a:bodyPr/>
          <a:lstStyle>
            <a:lvl1pPr>
              <a:defRPr lang="es-ES" sz="4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35" name="Marcador de texto 34"/>
          <p:cNvSpPr>
            <a:spLocks noGrp="1"/>
          </p:cNvSpPr>
          <p:nvPr>
            <p:ph type="body" sz="quarter" idx="21" hasCustomPrompt="1"/>
          </p:nvPr>
        </p:nvSpPr>
        <p:spPr>
          <a:xfrm>
            <a:off x="6853558" y="5405436"/>
            <a:ext cx="1436688" cy="390753"/>
          </a:xfrm>
          <a:prstGeom prst="rect">
            <a:avLst/>
          </a:prstGeom>
        </p:spPr>
        <p:txBody>
          <a:bodyPr/>
          <a:lstStyle>
            <a:lvl1pPr>
              <a:defRPr lang="es-ES" sz="1600" dirty="0"/>
            </a:lvl1pPr>
          </a:lstStyle>
          <a:p>
            <a:pPr marL="0" lvl="0" indent="0" algn="ctr"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cxnSp>
        <p:nvCxnSpPr>
          <p:cNvPr id="23" name="Conector recto 22"/>
          <p:cNvCxnSpPr/>
          <p:nvPr userDrawn="1"/>
        </p:nvCxnSpPr>
        <p:spPr>
          <a:xfrm>
            <a:off x="360492" y="533400"/>
            <a:ext cx="0" cy="1041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828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7067"/>
            <a:ext cx="9144000" cy="3811219"/>
          </a:xfrm>
          <a:prstGeom prst="rect">
            <a:avLst/>
          </a:prstGeom>
        </p:spPr>
      </p:pic>
      <p:grpSp>
        <p:nvGrpSpPr>
          <p:cNvPr id="2" name="Grupo 1"/>
          <p:cNvGrpSpPr/>
          <p:nvPr userDrawn="1"/>
        </p:nvGrpSpPr>
        <p:grpSpPr>
          <a:xfrm>
            <a:off x="6743888" y="4584576"/>
            <a:ext cx="1825917" cy="563899"/>
            <a:chOff x="7377067" y="4567129"/>
            <a:chExt cx="1192738" cy="368354"/>
          </a:xfrm>
        </p:grpSpPr>
        <p:pic>
          <p:nvPicPr>
            <p:cNvPr id="11" name="23 Imagen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1414" y="4575483"/>
              <a:ext cx="378391" cy="360000"/>
            </a:xfrm>
            <a:prstGeom prst="rect">
              <a:avLst/>
            </a:prstGeom>
          </p:spPr>
        </p:pic>
        <p:pic>
          <p:nvPicPr>
            <p:cNvPr id="13" name="26 Imagen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7067" y="4567129"/>
              <a:ext cx="378391" cy="360000"/>
            </a:xfrm>
            <a:prstGeom prst="rect">
              <a:avLst/>
            </a:prstGeom>
          </p:spPr>
        </p:pic>
        <p:pic>
          <p:nvPicPr>
            <p:cNvPr id="16" name="3 Imagen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7246" y="4575483"/>
              <a:ext cx="378391" cy="360000"/>
            </a:xfrm>
            <a:prstGeom prst="rect">
              <a:avLst/>
            </a:prstGeom>
          </p:spPr>
        </p:pic>
      </p:grpSp>
      <p:sp>
        <p:nvSpPr>
          <p:cNvPr id="18" name="Shape 1243"/>
          <p:cNvSpPr/>
          <p:nvPr userDrawn="1"/>
        </p:nvSpPr>
        <p:spPr>
          <a:xfrm>
            <a:off x="5428778" y="-1161048"/>
            <a:ext cx="2177665" cy="2837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 dirty="0" err="1">
                <a:solidFill>
                  <a:srgbClr val="FFFFFF"/>
                </a:solidFill>
              </a:rPr>
              <a:t>Muchas</a:t>
            </a:r>
            <a:r>
              <a:rPr sz="2000" b="1" dirty="0">
                <a:solidFill>
                  <a:srgbClr val="FFFFFF"/>
                </a:solidFill>
              </a:rPr>
              <a:t> gracias.</a:t>
            </a:r>
          </a:p>
        </p:txBody>
      </p:sp>
    </p:spTree>
    <p:extLst>
      <p:ext uri="{BB962C8B-B14F-4D97-AF65-F5344CB8AC3E}">
        <p14:creationId xmlns:p14="http://schemas.microsoft.com/office/powerpoint/2010/main" val="1289665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4B96-3FBA-44F9-BF6F-5F2E98B23ACD}" type="datetimeFigureOut">
              <a:rPr lang="es-ES" smtClean="0"/>
              <a:pPr/>
              <a:t>15/06/2018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0EA35-79E9-4F06-8F9A-CACC453A0BF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433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4B96-3FBA-44F9-BF6F-5F2E98B23ACD}" type="datetimeFigureOut">
              <a:rPr lang="es-ES" smtClean="0"/>
              <a:pPr/>
              <a:t>15/06/2018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0EA35-79E9-4F06-8F9A-CACC453A0BF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77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4B96-3FBA-44F9-BF6F-5F2E98B23ACD}" type="datetimeFigureOut">
              <a:rPr lang="es-ES" smtClean="0"/>
              <a:pPr/>
              <a:t>15/06/2018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0EA35-79E9-4F06-8F9A-CACC453A0BF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8824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62125"/>
            <a:ext cx="9144000" cy="3362325"/>
          </a:xfrm>
          <a:prstGeom prst="rect">
            <a:avLst/>
          </a:prstGeom>
        </p:spPr>
      </p:pic>
      <p:sp>
        <p:nvSpPr>
          <p:cNvPr id="8" name="Elipse 7"/>
          <p:cNvSpPr/>
          <p:nvPr userDrawn="1"/>
        </p:nvSpPr>
        <p:spPr>
          <a:xfrm>
            <a:off x="1413929" y="3813332"/>
            <a:ext cx="1617133" cy="161713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172241" y="4296698"/>
            <a:ext cx="1202797" cy="47360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01</a:t>
            </a:r>
            <a:endParaRPr lang="es-ES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1520025" y="4296698"/>
            <a:ext cx="1404938" cy="6504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5598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n 6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05991"/>
            <a:ext cx="9144000" cy="2319866"/>
          </a:xfrm>
          <a:prstGeom prst="rect">
            <a:avLst/>
          </a:prstGeom>
        </p:spPr>
      </p:pic>
      <p:sp>
        <p:nvSpPr>
          <p:cNvPr id="1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18" y="784109"/>
            <a:ext cx="1758278" cy="4216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6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6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err="1" smtClean="0"/>
              <a:t>Overview</a:t>
            </a:r>
            <a:endParaRPr lang="es-ES" dirty="0" smtClean="0"/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3"/>
          </p:nvPr>
        </p:nvSpPr>
        <p:spPr>
          <a:xfrm>
            <a:off x="2487069" y="829810"/>
            <a:ext cx="4370931" cy="3483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4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0"/>
            <a:endParaRPr lang="es-ES" dirty="0" smtClean="0"/>
          </a:p>
          <a:p>
            <a:pPr lvl="0"/>
            <a:endParaRPr lang="es-ES" dirty="0" smtClean="0"/>
          </a:p>
        </p:txBody>
      </p:sp>
      <p:sp>
        <p:nvSpPr>
          <p:cNvPr id="28" name="Marcador de texto 27"/>
          <p:cNvSpPr>
            <a:spLocks noGrp="1"/>
          </p:cNvSpPr>
          <p:nvPr>
            <p:ph type="body" sz="quarter" idx="14" hasCustomPrompt="1"/>
          </p:nvPr>
        </p:nvSpPr>
        <p:spPr>
          <a:xfrm>
            <a:off x="1631315" y="2815221"/>
            <a:ext cx="930910" cy="190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1400">
                <a:solidFill>
                  <a:srgbClr val="505050"/>
                </a:solidFill>
              </a:defRPr>
            </a:lvl2pPr>
            <a:lvl3pPr marL="914400" indent="0">
              <a:buNone/>
              <a:defRPr sz="1400">
                <a:solidFill>
                  <a:srgbClr val="505050"/>
                </a:solidFill>
              </a:defRPr>
            </a:lvl3pPr>
            <a:lvl4pPr marL="1371600" indent="0">
              <a:buNone/>
              <a:defRPr sz="1400">
                <a:solidFill>
                  <a:srgbClr val="505050"/>
                </a:solidFill>
              </a:defRPr>
            </a:lvl4pPr>
            <a:lvl5pPr marL="1828800" indent="0">
              <a:buNone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</a:p>
        </p:txBody>
      </p:sp>
      <p:sp>
        <p:nvSpPr>
          <p:cNvPr id="30" name="Marcador de texto 29"/>
          <p:cNvSpPr>
            <a:spLocks noGrp="1"/>
          </p:cNvSpPr>
          <p:nvPr>
            <p:ph type="body" sz="quarter" idx="15" hasCustomPrompt="1"/>
          </p:nvPr>
        </p:nvSpPr>
        <p:spPr>
          <a:xfrm>
            <a:off x="1272857" y="3053664"/>
            <a:ext cx="1647825" cy="37337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000" b="1">
                <a:solidFill>
                  <a:srgbClr val="6785C1"/>
                </a:solidFill>
              </a:defRPr>
            </a:lvl1pPr>
            <a:lvl2pPr marL="457200" indent="0">
              <a:buFontTx/>
              <a:buNone/>
              <a:defRPr>
                <a:solidFill>
                  <a:srgbClr val="6785C1"/>
                </a:solidFill>
              </a:defRPr>
            </a:lvl2pPr>
            <a:lvl3pPr marL="914400" indent="0">
              <a:buFontTx/>
              <a:buNone/>
              <a:defRPr>
                <a:solidFill>
                  <a:srgbClr val="6785C1"/>
                </a:solidFill>
              </a:defRPr>
            </a:lvl3pPr>
            <a:lvl4pPr marL="1371600" indent="0">
              <a:buFontTx/>
              <a:buNone/>
              <a:defRPr>
                <a:solidFill>
                  <a:srgbClr val="6785C1"/>
                </a:solidFill>
              </a:defRPr>
            </a:lvl4pPr>
            <a:lvl5pPr marL="1828800" indent="0">
              <a:buFontTx/>
              <a:buNone/>
              <a:defRPr>
                <a:solidFill>
                  <a:srgbClr val="6785C1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16" hasCustomPrompt="1"/>
          </p:nvPr>
        </p:nvSpPr>
        <p:spPr>
          <a:xfrm>
            <a:off x="3924300" y="3051050"/>
            <a:ext cx="1657349" cy="2558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000" b="1">
                <a:solidFill>
                  <a:srgbClr val="9AAE04"/>
                </a:solidFill>
              </a:defRPr>
            </a:lvl1pPr>
            <a:lvl2pPr marL="457200" indent="0">
              <a:buFontTx/>
              <a:buNone/>
              <a:defRPr sz="2800">
                <a:solidFill>
                  <a:srgbClr val="9AAE04"/>
                </a:solidFill>
              </a:defRPr>
            </a:lvl2pPr>
            <a:lvl3pPr marL="914400" indent="0">
              <a:buFontTx/>
              <a:buNone/>
              <a:defRPr sz="2800">
                <a:solidFill>
                  <a:srgbClr val="9AAE04"/>
                </a:solidFill>
              </a:defRPr>
            </a:lvl3pPr>
            <a:lvl4pPr marL="1371600" indent="0">
              <a:buFontTx/>
              <a:buNone/>
              <a:defRPr sz="2800">
                <a:solidFill>
                  <a:srgbClr val="9AAE04"/>
                </a:solidFill>
              </a:defRPr>
            </a:lvl4pPr>
            <a:lvl5pPr marL="1828800" indent="0">
              <a:buFontTx/>
              <a:buNone/>
              <a:defRPr sz="2800">
                <a:solidFill>
                  <a:srgbClr val="9AAE04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17" hasCustomPrompt="1"/>
          </p:nvPr>
        </p:nvSpPr>
        <p:spPr>
          <a:xfrm>
            <a:off x="4206717" y="2815221"/>
            <a:ext cx="914400" cy="22066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2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2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2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36" name="Marcador de texto 35"/>
          <p:cNvSpPr>
            <a:spLocks noGrp="1"/>
          </p:cNvSpPr>
          <p:nvPr>
            <p:ph type="body" sz="quarter" idx="18" hasCustomPrompt="1"/>
          </p:nvPr>
        </p:nvSpPr>
        <p:spPr>
          <a:xfrm>
            <a:off x="6100455" y="3051006"/>
            <a:ext cx="1861284" cy="39046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000" b="1">
                <a:solidFill>
                  <a:srgbClr val="960F68"/>
                </a:solidFill>
              </a:defRPr>
            </a:lvl1pPr>
            <a:lvl2pPr marL="457200" indent="0">
              <a:buFontTx/>
              <a:buNone/>
              <a:defRPr sz="28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28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28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28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19" hasCustomPrompt="1"/>
          </p:nvPr>
        </p:nvSpPr>
        <p:spPr>
          <a:xfrm>
            <a:off x="1631315" y="3566711"/>
            <a:ext cx="899160" cy="21125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rgbClr val="505050"/>
                </a:solidFill>
              </a:defRPr>
            </a:lvl1pPr>
            <a:lvl2pPr>
              <a:defRPr sz="900">
                <a:solidFill>
                  <a:srgbClr val="505050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900">
                <a:solidFill>
                  <a:srgbClr val="505050"/>
                </a:solidFill>
              </a:defRPr>
            </a:lvl4pPr>
            <a:lvl5pPr>
              <a:defRPr sz="9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</a:p>
        </p:txBody>
      </p:sp>
      <p:sp>
        <p:nvSpPr>
          <p:cNvPr id="41" name="Marcador de texto 40"/>
          <p:cNvSpPr>
            <a:spLocks noGrp="1"/>
          </p:cNvSpPr>
          <p:nvPr>
            <p:ph type="body" sz="quarter" idx="20" hasCustomPrompt="1"/>
          </p:nvPr>
        </p:nvSpPr>
        <p:spPr>
          <a:xfrm>
            <a:off x="4206717" y="3596874"/>
            <a:ext cx="914400" cy="21125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9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9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9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9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45" name="Marcador de texto 44"/>
          <p:cNvSpPr>
            <a:spLocks noGrp="1"/>
          </p:cNvSpPr>
          <p:nvPr>
            <p:ph type="body" sz="quarter" idx="21" hasCustomPrompt="1"/>
          </p:nvPr>
        </p:nvSpPr>
        <p:spPr>
          <a:xfrm>
            <a:off x="6573897" y="3587233"/>
            <a:ext cx="914400" cy="19662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9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9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9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9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</a:p>
        </p:txBody>
      </p:sp>
      <p:sp>
        <p:nvSpPr>
          <p:cNvPr id="47" name="Marcador de texto 46"/>
          <p:cNvSpPr>
            <a:spLocks noGrp="1"/>
          </p:cNvSpPr>
          <p:nvPr>
            <p:ph type="body" sz="quarter" idx="22" hasCustomPrompt="1"/>
          </p:nvPr>
        </p:nvSpPr>
        <p:spPr>
          <a:xfrm>
            <a:off x="6573897" y="2815221"/>
            <a:ext cx="914400" cy="18086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9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9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9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9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50" name="Marcador de texto 49"/>
          <p:cNvSpPr>
            <a:spLocks noGrp="1"/>
          </p:cNvSpPr>
          <p:nvPr>
            <p:ph type="body" sz="quarter" idx="23" hasCustomPrompt="1"/>
          </p:nvPr>
        </p:nvSpPr>
        <p:spPr>
          <a:xfrm>
            <a:off x="211456" y="6469059"/>
            <a:ext cx="8671560" cy="302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050">
                <a:solidFill>
                  <a:srgbClr val="969696"/>
                </a:solidFill>
              </a:defRPr>
            </a:lvl1pPr>
            <a:lvl2pPr marL="457200" indent="0">
              <a:buFontTx/>
              <a:buNone/>
              <a:defRPr sz="800">
                <a:solidFill>
                  <a:srgbClr val="969696"/>
                </a:solidFill>
              </a:defRPr>
            </a:lvl2pPr>
            <a:lvl3pPr marL="914400" indent="0">
              <a:buFontTx/>
              <a:buNone/>
              <a:defRPr sz="800">
                <a:solidFill>
                  <a:srgbClr val="969696"/>
                </a:solidFill>
              </a:defRPr>
            </a:lvl3pPr>
            <a:lvl4pPr marL="1371600" indent="0">
              <a:buFontTx/>
              <a:buNone/>
              <a:defRPr sz="800">
                <a:solidFill>
                  <a:srgbClr val="969696"/>
                </a:solidFill>
              </a:defRPr>
            </a:lvl4pPr>
            <a:lvl5pPr marL="1828800" indent="0">
              <a:buFontTx/>
              <a:buNone/>
              <a:defRPr sz="800">
                <a:solidFill>
                  <a:srgbClr val="969696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</a:p>
        </p:txBody>
      </p:sp>
      <p:sp>
        <p:nvSpPr>
          <p:cNvPr id="59" name="Rectángulo 58"/>
          <p:cNvSpPr/>
          <p:nvPr userDrawn="1"/>
        </p:nvSpPr>
        <p:spPr>
          <a:xfrm>
            <a:off x="0" y="6219972"/>
            <a:ext cx="9144000" cy="192174"/>
          </a:xfrm>
          <a:prstGeom prst="rect">
            <a:avLst/>
          </a:prstGeom>
          <a:gradFill>
            <a:gsLst>
              <a:gs pos="0">
                <a:srgbClr val="9AAE04"/>
              </a:gs>
              <a:gs pos="100000">
                <a:srgbClr val="6785C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/>
          </a:p>
        </p:txBody>
      </p:sp>
      <p:cxnSp>
        <p:nvCxnSpPr>
          <p:cNvPr id="20" name="Conector recto 19"/>
          <p:cNvCxnSpPr/>
          <p:nvPr userDrawn="1"/>
        </p:nvCxnSpPr>
        <p:spPr>
          <a:xfrm flipH="1">
            <a:off x="360491" y="688798"/>
            <a:ext cx="12353" cy="7389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447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18" y="784109"/>
            <a:ext cx="1758278" cy="4216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6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6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err="1" smtClean="0"/>
              <a:t>Overview</a:t>
            </a:r>
            <a:endParaRPr lang="es-ES" dirty="0" smtClean="0"/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3"/>
          </p:nvPr>
        </p:nvSpPr>
        <p:spPr>
          <a:xfrm>
            <a:off x="2487069" y="829810"/>
            <a:ext cx="4370931" cy="3483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4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0"/>
            <a:endParaRPr lang="es-ES" dirty="0" smtClean="0"/>
          </a:p>
          <a:p>
            <a:pPr lvl="0"/>
            <a:endParaRPr lang="es-ES" dirty="0" smtClean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9749"/>
            <a:ext cx="9144000" cy="5048251"/>
          </a:xfrm>
          <a:prstGeom prst="rect">
            <a:avLst/>
          </a:prstGeom>
        </p:spPr>
      </p:pic>
      <p:sp>
        <p:nvSpPr>
          <p:cNvPr id="9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1690528" y="2651125"/>
            <a:ext cx="1505836" cy="47307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90601" y="3200400"/>
            <a:ext cx="1506537" cy="37147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 smtClean="0"/>
              <a:t>Texto</a:t>
            </a:r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6" hasCustomPrompt="1"/>
          </p:nvPr>
        </p:nvSpPr>
        <p:spPr>
          <a:xfrm>
            <a:off x="1690528" y="4276724"/>
            <a:ext cx="1505836" cy="478747"/>
          </a:xfrm>
          <a:prstGeom prst="rect">
            <a:avLst/>
          </a:prstGeom>
        </p:spPr>
        <p:txBody>
          <a:bodyPr/>
          <a:lstStyle>
            <a:lvl1pPr>
              <a:defRPr lang="es-ES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7" hasCustomPrompt="1"/>
          </p:nvPr>
        </p:nvSpPr>
        <p:spPr>
          <a:xfrm>
            <a:off x="1690529" y="4821236"/>
            <a:ext cx="1505836" cy="384176"/>
          </a:xfrm>
          <a:prstGeom prst="rect">
            <a:avLst/>
          </a:prstGeom>
        </p:spPr>
        <p:txBody>
          <a:bodyPr/>
          <a:lstStyle>
            <a:lvl1pPr>
              <a:defRPr lang="es-E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s-ES" dirty="0" smtClean="0"/>
              <a:t>Texto</a:t>
            </a:r>
          </a:p>
        </p:txBody>
      </p:sp>
      <p:sp>
        <p:nvSpPr>
          <p:cNvPr id="24" name="Marcador de texto 23"/>
          <p:cNvSpPr>
            <a:spLocks noGrp="1"/>
          </p:cNvSpPr>
          <p:nvPr>
            <p:ph type="body" sz="quarter" idx="18" hasCustomPrompt="1"/>
          </p:nvPr>
        </p:nvSpPr>
        <p:spPr>
          <a:xfrm>
            <a:off x="7055343" y="2746375"/>
            <a:ext cx="1505836" cy="457200"/>
          </a:xfrm>
          <a:prstGeom prst="rect">
            <a:avLst/>
          </a:prstGeom>
        </p:spPr>
        <p:txBody>
          <a:bodyPr/>
          <a:lstStyle>
            <a:lvl1pPr>
              <a:defRPr lang="es-ES" sz="4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27" name="Marcador de texto 26"/>
          <p:cNvSpPr>
            <a:spLocks noGrp="1"/>
          </p:cNvSpPr>
          <p:nvPr>
            <p:ph type="body" sz="quarter" idx="19" hasCustomPrompt="1"/>
          </p:nvPr>
        </p:nvSpPr>
        <p:spPr>
          <a:xfrm>
            <a:off x="7055343" y="3286125"/>
            <a:ext cx="1505836" cy="371475"/>
          </a:xfrm>
          <a:prstGeom prst="rect">
            <a:avLst/>
          </a:prstGeom>
        </p:spPr>
        <p:txBody>
          <a:bodyPr/>
          <a:lstStyle>
            <a:lvl1pPr>
              <a:defRPr lang="es-ES" sz="1600" dirty="0"/>
            </a:lvl1pPr>
          </a:lstStyle>
          <a:p>
            <a:pPr marL="0" lvl="0" indent="0" algn="ctr"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31" name="Marcador de texto 30"/>
          <p:cNvSpPr>
            <a:spLocks noGrp="1"/>
          </p:cNvSpPr>
          <p:nvPr>
            <p:ph type="body" sz="quarter" idx="20" hasCustomPrompt="1"/>
          </p:nvPr>
        </p:nvSpPr>
        <p:spPr>
          <a:xfrm>
            <a:off x="7124490" y="4261637"/>
            <a:ext cx="1600409" cy="493834"/>
          </a:xfrm>
          <a:prstGeom prst="rect">
            <a:avLst/>
          </a:prstGeom>
        </p:spPr>
        <p:txBody>
          <a:bodyPr/>
          <a:lstStyle>
            <a:lvl1pPr>
              <a:defRPr lang="es-ES" sz="4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35" name="Marcador de texto 34"/>
          <p:cNvSpPr>
            <a:spLocks noGrp="1"/>
          </p:cNvSpPr>
          <p:nvPr>
            <p:ph type="body" sz="quarter" idx="21" hasCustomPrompt="1"/>
          </p:nvPr>
        </p:nvSpPr>
        <p:spPr>
          <a:xfrm>
            <a:off x="7124491" y="4821238"/>
            <a:ext cx="1436688" cy="390753"/>
          </a:xfrm>
          <a:prstGeom prst="rect">
            <a:avLst/>
          </a:prstGeom>
        </p:spPr>
        <p:txBody>
          <a:bodyPr/>
          <a:lstStyle>
            <a:lvl1pPr>
              <a:defRPr lang="es-ES" sz="1600" dirty="0"/>
            </a:lvl1pPr>
          </a:lstStyle>
          <a:p>
            <a:pPr marL="0" lvl="0" indent="0" algn="ctr"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pic>
        <p:nvPicPr>
          <p:cNvPr id="44" name="Imagen 4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230" y="4169967"/>
            <a:ext cx="1330039" cy="1234678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89" y="2451099"/>
            <a:ext cx="1330039" cy="1234678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69" y="4017389"/>
            <a:ext cx="1621677" cy="1499746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989" y="2503579"/>
            <a:ext cx="1501280" cy="1393641"/>
          </a:xfrm>
          <a:prstGeom prst="rect">
            <a:avLst/>
          </a:prstGeom>
        </p:spPr>
      </p:pic>
      <p:sp>
        <p:nvSpPr>
          <p:cNvPr id="52" name="Rectángulo 51"/>
          <p:cNvSpPr/>
          <p:nvPr userDrawn="1"/>
        </p:nvSpPr>
        <p:spPr>
          <a:xfrm>
            <a:off x="3982706" y="3685777"/>
            <a:ext cx="1004161" cy="575860"/>
          </a:xfrm>
          <a:prstGeom prst="rect">
            <a:avLst/>
          </a:prstGeom>
          <a:gradFill>
            <a:gsLst>
              <a:gs pos="55000">
                <a:schemeClr val="tx1"/>
              </a:gs>
              <a:gs pos="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3" name="Conector recto 22"/>
          <p:cNvCxnSpPr/>
          <p:nvPr userDrawn="1"/>
        </p:nvCxnSpPr>
        <p:spPr>
          <a:xfrm>
            <a:off x="360492" y="533400"/>
            <a:ext cx="0" cy="1041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395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0266"/>
            <a:ext cx="9144000" cy="4665133"/>
          </a:xfrm>
          <a:prstGeom prst="rect">
            <a:avLst/>
          </a:prstGeom>
        </p:spPr>
      </p:pic>
      <p:sp>
        <p:nvSpPr>
          <p:cNvPr id="1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18" y="784109"/>
            <a:ext cx="1758278" cy="4216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6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6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err="1" smtClean="0"/>
              <a:t>Overview</a:t>
            </a:r>
            <a:endParaRPr lang="es-ES" dirty="0" smtClean="0"/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3"/>
          </p:nvPr>
        </p:nvSpPr>
        <p:spPr>
          <a:xfrm>
            <a:off x="2487069" y="829810"/>
            <a:ext cx="4370931" cy="3483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4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0"/>
            <a:endParaRPr lang="es-ES" dirty="0" smtClean="0"/>
          </a:p>
          <a:p>
            <a:pPr lvl="0"/>
            <a:endParaRPr lang="es-ES" dirty="0" smtClean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1690528" y="2651125"/>
            <a:ext cx="1505836" cy="47307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90601" y="3200400"/>
            <a:ext cx="1506537" cy="37147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 smtClean="0"/>
              <a:t>Texto</a:t>
            </a:r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6" hasCustomPrompt="1"/>
          </p:nvPr>
        </p:nvSpPr>
        <p:spPr>
          <a:xfrm>
            <a:off x="1690528" y="4276724"/>
            <a:ext cx="1505836" cy="478747"/>
          </a:xfrm>
          <a:prstGeom prst="rect">
            <a:avLst/>
          </a:prstGeom>
        </p:spPr>
        <p:txBody>
          <a:bodyPr/>
          <a:lstStyle>
            <a:lvl1pPr>
              <a:defRPr lang="es-ES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7" hasCustomPrompt="1"/>
          </p:nvPr>
        </p:nvSpPr>
        <p:spPr>
          <a:xfrm>
            <a:off x="1690529" y="4821236"/>
            <a:ext cx="1505836" cy="384176"/>
          </a:xfrm>
          <a:prstGeom prst="rect">
            <a:avLst/>
          </a:prstGeom>
        </p:spPr>
        <p:txBody>
          <a:bodyPr/>
          <a:lstStyle>
            <a:lvl1pPr>
              <a:defRPr lang="es-E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s-ES" dirty="0" smtClean="0"/>
              <a:t>Texto</a:t>
            </a:r>
          </a:p>
        </p:txBody>
      </p:sp>
      <p:sp>
        <p:nvSpPr>
          <p:cNvPr id="24" name="Marcador de texto 23"/>
          <p:cNvSpPr>
            <a:spLocks noGrp="1"/>
          </p:cNvSpPr>
          <p:nvPr>
            <p:ph type="body" sz="quarter" idx="18" hasCustomPrompt="1"/>
          </p:nvPr>
        </p:nvSpPr>
        <p:spPr>
          <a:xfrm>
            <a:off x="7055343" y="2746375"/>
            <a:ext cx="1505836" cy="457200"/>
          </a:xfrm>
          <a:prstGeom prst="rect">
            <a:avLst/>
          </a:prstGeom>
        </p:spPr>
        <p:txBody>
          <a:bodyPr/>
          <a:lstStyle>
            <a:lvl1pPr>
              <a:defRPr lang="es-ES" sz="4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27" name="Marcador de texto 26"/>
          <p:cNvSpPr>
            <a:spLocks noGrp="1"/>
          </p:cNvSpPr>
          <p:nvPr>
            <p:ph type="body" sz="quarter" idx="19" hasCustomPrompt="1"/>
          </p:nvPr>
        </p:nvSpPr>
        <p:spPr>
          <a:xfrm>
            <a:off x="7055343" y="3286125"/>
            <a:ext cx="1505836" cy="371475"/>
          </a:xfrm>
          <a:prstGeom prst="rect">
            <a:avLst/>
          </a:prstGeom>
        </p:spPr>
        <p:txBody>
          <a:bodyPr/>
          <a:lstStyle>
            <a:lvl1pPr>
              <a:defRPr lang="es-ES" sz="1600" dirty="0"/>
            </a:lvl1pPr>
          </a:lstStyle>
          <a:p>
            <a:pPr marL="0" lvl="0" indent="0" algn="ctr"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31" name="Marcador de texto 30"/>
          <p:cNvSpPr>
            <a:spLocks noGrp="1"/>
          </p:cNvSpPr>
          <p:nvPr>
            <p:ph type="body" sz="quarter" idx="20" hasCustomPrompt="1"/>
          </p:nvPr>
        </p:nvSpPr>
        <p:spPr>
          <a:xfrm>
            <a:off x="7124490" y="4261637"/>
            <a:ext cx="1600409" cy="493834"/>
          </a:xfrm>
          <a:prstGeom prst="rect">
            <a:avLst/>
          </a:prstGeom>
        </p:spPr>
        <p:txBody>
          <a:bodyPr/>
          <a:lstStyle>
            <a:lvl1pPr>
              <a:defRPr lang="es-ES" sz="4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35" name="Marcador de texto 34"/>
          <p:cNvSpPr>
            <a:spLocks noGrp="1"/>
          </p:cNvSpPr>
          <p:nvPr>
            <p:ph type="body" sz="quarter" idx="21" hasCustomPrompt="1"/>
          </p:nvPr>
        </p:nvSpPr>
        <p:spPr>
          <a:xfrm>
            <a:off x="7124491" y="4821238"/>
            <a:ext cx="1436688" cy="390753"/>
          </a:xfrm>
          <a:prstGeom prst="rect">
            <a:avLst/>
          </a:prstGeom>
        </p:spPr>
        <p:txBody>
          <a:bodyPr/>
          <a:lstStyle>
            <a:lvl1pPr>
              <a:defRPr lang="es-ES" sz="1600" dirty="0"/>
            </a:lvl1pPr>
          </a:lstStyle>
          <a:p>
            <a:pPr marL="0" lvl="0" indent="0" algn="ctr"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pic>
        <p:nvPicPr>
          <p:cNvPr id="44" name="Imagen 4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230" y="3930347"/>
            <a:ext cx="1330039" cy="1234678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89" y="2211479"/>
            <a:ext cx="1330039" cy="1234678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69" y="3777769"/>
            <a:ext cx="1621677" cy="1499746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989" y="2263959"/>
            <a:ext cx="1501280" cy="1393641"/>
          </a:xfrm>
          <a:prstGeom prst="rect">
            <a:avLst/>
          </a:prstGeom>
        </p:spPr>
      </p:pic>
      <p:sp>
        <p:nvSpPr>
          <p:cNvPr id="52" name="Rectángulo 51"/>
          <p:cNvSpPr/>
          <p:nvPr userDrawn="1"/>
        </p:nvSpPr>
        <p:spPr>
          <a:xfrm>
            <a:off x="3982706" y="3471862"/>
            <a:ext cx="1004161" cy="575860"/>
          </a:xfrm>
          <a:prstGeom prst="rect">
            <a:avLst/>
          </a:prstGeom>
          <a:gradFill>
            <a:gsLst>
              <a:gs pos="55000">
                <a:schemeClr val="tx1"/>
              </a:gs>
              <a:gs pos="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 userDrawn="1"/>
        </p:nvSpPr>
        <p:spPr>
          <a:xfrm>
            <a:off x="0" y="6393659"/>
            <a:ext cx="9144000" cy="464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8" name="Conector recto 27"/>
          <p:cNvCxnSpPr/>
          <p:nvPr userDrawn="1"/>
        </p:nvCxnSpPr>
        <p:spPr>
          <a:xfrm flipH="1">
            <a:off x="360491" y="688798"/>
            <a:ext cx="12353" cy="7389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810124"/>
            <a:ext cx="9144001" cy="2047876"/>
          </a:xfrm>
          <a:prstGeom prst="rect">
            <a:avLst/>
          </a:prstGeom>
        </p:spPr>
      </p:pic>
      <p:sp>
        <p:nvSpPr>
          <p:cNvPr id="1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18" y="784109"/>
            <a:ext cx="1758278" cy="4216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6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6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err="1" smtClean="0"/>
              <a:t>Overview</a:t>
            </a:r>
            <a:endParaRPr lang="es-ES" dirty="0" smtClean="0"/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3"/>
          </p:nvPr>
        </p:nvSpPr>
        <p:spPr>
          <a:xfrm>
            <a:off x="2487069" y="829810"/>
            <a:ext cx="4370931" cy="3483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4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0"/>
            <a:endParaRPr lang="es-ES" dirty="0" smtClean="0"/>
          </a:p>
          <a:p>
            <a:pPr lvl="0"/>
            <a:endParaRPr lang="es-ES" dirty="0" smtClean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1690528" y="2651125"/>
            <a:ext cx="1505836" cy="47307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5" hasCustomPrompt="1"/>
          </p:nvPr>
        </p:nvSpPr>
        <p:spPr>
          <a:xfrm>
            <a:off x="1690601" y="3200400"/>
            <a:ext cx="1506537" cy="37147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 dirty="0" smtClean="0"/>
              <a:t>Texto</a:t>
            </a:r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6" hasCustomPrompt="1"/>
          </p:nvPr>
        </p:nvSpPr>
        <p:spPr>
          <a:xfrm>
            <a:off x="1690528" y="4276724"/>
            <a:ext cx="1505836" cy="478747"/>
          </a:xfrm>
          <a:prstGeom prst="rect">
            <a:avLst/>
          </a:prstGeom>
        </p:spPr>
        <p:txBody>
          <a:bodyPr/>
          <a:lstStyle>
            <a:lvl1pPr>
              <a:defRPr lang="es-ES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7" hasCustomPrompt="1"/>
          </p:nvPr>
        </p:nvSpPr>
        <p:spPr>
          <a:xfrm>
            <a:off x="1690529" y="4821236"/>
            <a:ext cx="1505836" cy="384176"/>
          </a:xfrm>
          <a:prstGeom prst="rect">
            <a:avLst/>
          </a:prstGeom>
        </p:spPr>
        <p:txBody>
          <a:bodyPr/>
          <a:lstStyle>
            <a:lvl1pPr>
              <a:defRPr lang="es-E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s-ES" dirty="0" smtClean="0"/>
              <a:t>Texto</a:t>
            </a:r>
          </a:p>
        </p:txBody>
      </p:sp>
      <p:sp>
        <p:nvSpPr>
          <p:cNvPr id="24" name="Marcador de texto 23"/>
          <p:cNvSpPr>
            <a:spLocks noGrp="1"/>
          </p:cNvSpPr>
          <p:nvPr>
            <p:ph type="body" sz="quarter" idx="18" hasCustomPrompt="1"/>
          </p:nvPr>
        </p:nvSpPr>
        <p:spPr>
          <a:xfrm>
            <a:off x="7055343" y="2746375"/>
            <a:ext cx="1505836" cy="457200"/>
          </a:xfrm>
          <a:prstGeom prst="rect">
            <a:avLst/>
          </a:prstGeom>
        </p:spPr>
        <p:txBody>
          <a:bodyPr/>
          <a:lstStyle>
            <a:lvl1pPr>
              <a:defRPr lang="es-ES" sz="4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27" name="Marcador de texto 26"/>
          <p:cNvSpPr>
            <a:spLocks noGrp="1"/>
          </p:cNvSpPr>
          <p:nvPr>
            <p:ph type="body" sz="quarter" idx="19" hasCustomPrompt="1"/>
          </p:nvPr>
        </p:nvSpPr>
        <p:spPr>
          <a:xfrm>
            <a:off x="7055343" y="3286125"/>
            <a:ext cx="1505836" cy="371475"/>
          </a:xfrm>
          <a:prstGeom prst="rect">
            <a:avLst/>
          </a:prstGeom>
        </p:spPr>
        <p:txBody>
          <a:bodyPr/>
          <a:lstStyle>
            <a:lvl1pPr>
              <a:defRPr lang="es-ES" sz="1600" dirty="0"/>
            </a:lvl1pPr>
          </a:lstStyle>
          <a:p>
            <a:pPr marL="0" lvl="0" indent="0" algn="ctr"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31" name="Marcador de texto 30"/>
          <p:cNvSpPr>
            <a:spLocks noGrp="1"/>
          </p:cNvSpPr>
          <p:nvPr>
            <p:ph type="body" sz="quarter" idx="20" hasCustomPrompt="1"/>
          </p:nvPr>
        </p:nvSpPr>
        <p:spPr>
          <a:xfrm>
            <a:off x="7124490" y="4261637"/>
            <a:ext cx="1600409" cy="493834"/>
          </a:xfrm>
          <a:prstGeom prst="rect">
            <a:avLst/>
          </a:prstGeom>
        </p:spPr>
        <p:txBody>
          <a:bodyPr/>
          <a:lstStyle>
            <a:lvl1pPr>
              <a:defRPr lang="es-ES" sz="4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35" name="Marcador de texto 34"/>
          <p:cNvSpPr>
            <a:spLocks noGrp="1"/>
          </p:cNvSpPr>
          <p:nvPr>
            <p:ph type="body" sz="quarter" idx="21" hasCustomPrompt="1"/>
          </p:nvPr>
        </p:nvSpPr>
        <p:spPr>
          <a:xfrm>
            <a:off x="7124491" y="4821238"/>
            <a:ext cx="1436688" cy="390753"/>
          </a:xfrm>
          <a:prstGeom prst="rect">
            <a:avLst/>
          </a:prstGeom>
        </p:spPr>
        <p:txBody>
          <a:bodyPr/>
          <a:lstStyle>
            <a:lvl1pPr>
              <a:defRPr lang="es-ES" sz="1600" dirty="0"/>
            </a:lvl1pPr>
          </a:lstStyle>
          <a:p>
            <a:pPr marL="0" lvl="0" indent="0" algn="ctr">
              <a:buFontTx/>
              <a:buNone/>
            </a:pPr>
            <a:r>
              <a:rPr lang="es-ES" dirty="0" smtClean="0"/>
              <a:t>Texto</a:t>
            </a:r>
            <a:endParaRPr lang="es-ES" dirty="0"/>
          </a:p>
        </p:txBody>
      </p:sp>
      <p:cxnSp>
        <p:nvCxnSpPr>
          <p:cNvPr id="23" name="Conector recto 22"/>
          <p:cNvCxnSpPr/>
          <p:nvPr userDrawn="1"/>
        </p:nvCxnSpPr>
        <p:spPr>
          <a:xfrm>
            <a:off x="360492" y="533400"/>
            <a:ext cx="0" cy="1041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46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31117"/>
            <a:ext cx="6781800" cy="4226883"/>
          </a:xfrm>
          <a:prstGeom prst="rect">
            <a:avLst/>
          </a:prstGeom>
        </p:spPr>
      </p:pic>
      <p:sp>
        <p:nvSpPr>
          <p:cNvPr id="1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18" y="784109"/>
            <a:ext cx="1758278" cy="4216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6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6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err="1" smtClean="0"/>
              <a:t>Overview</a:t>
            </a:r>
            <a:endParaRPr lang="es-ES" dirty="0" smtClean="0"/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3"/>
          </p:nvPr>
        </p:nvSpPr>
        <p:spPr>
          <a:xfrm>
            <a:off x="2487069" y="829810"/>
            <a:ext cx="4370931" cy="3483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4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0"/>
            <a:endParaRPr lang="es-ES" dirty="0" smtClean="0"/>
          </a:p>
          <a:p>
            <a:pPr lvl="0"/>
            <a:endParaRPr lang="es-ES" dirty="0" smtClean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5676690" y="5910893"/>
            <a:ext cx="3118967" cy="26130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600" b="1">
                <a:solidFill>
                  <a:srgbClr val="6785C1"/>
                </a:solidFill>
              </a:defRPr>
            </a:lvl1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 hasCustomPrompt="1"/>
          </p:nvPr>
        </p:nvSpPr>
        <p:spPr>
          <a:xfrm>
            <a:off x="5676690" y="5525879"/>
            <a:ext cx="3118967" cy="2951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>
                <a:solidFill>
                  <a:srgbClr val="9AAE04"/>
                </a:solidFill>
              </a:defRPr>
            </a:lvl1pPr>
            <a:lvl2pPr marL="457200" indent="0">
              <a:buFontTx/>
              <a:buNone/>
              <a:defRPr sz="1400">
                <a:solidFill>
                  <a:srgbClr val="9AAE04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9AAE04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9AAE04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9AAE04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6" hasCustomPrompt="1"/>
          </p:nvPr>
        </p:nvSpPr>
        <p:spPr>
          <a:xfrm>
            <a:off x="5676690" y="6272419"/>
            <a:ext cx="3118967" cy="28391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>
                <a:solidFill>
                  <a:srgbClr val="969696"/>
                </a:solidFill>
              </a:defRPr>
            </a:lvl1pPr>
            <a:lvl2pPr marL="457200" indent="0">
              <a:buFontTx/>
              <a:buNone/>
              <a:defRPr sz="1200">
                <a:solidFill>
                  <a:srgbClr val="9AAE04"/>
                </a:solidFill>
              </a:defRPr>
            </a:lvl2pPr>
            <a:lvl3pPr marL="914400" indent="0">
              <a:buFontTx/>
              <a:buNone/>
              <a:defRPr sz="1200">
                <a:solidFill>
                  <a:srgbClr val="9AAE04"/>
                </a:solidFill>
              </a:defRPr>
            </a:lvl3pPr>
            <a:lvl4pPr marL="1371600" indent="0">
              <a:buFontTx/>
              <a:buNone/>
              <a:defRPr sz="1200">
                <a:solidFill>
                  <a:srgbClr val="9AAE04"/>
                </a:solidFill>
              </a:defRPr>
            </a:lvl4pPr>
            <a:lvl5pPr marL="1828800" indent="0">
              <a:buFontTx/>
              <a:buNone/>
              <a:defRPr sz="1200">
                <a:solidFill>
                  <a:srgbClr val="9AAE04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  <a:endParaRPr lang="es-ES" dirty="0"/>
          </a:p>
        </p:txBody>
      </p:sp>
      <p:pic>
        <p:nvPicPr>
          <p:cNvPr id="30" name="27 Imagen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99"/>
          <a:stretch/>
        </p:blipFill>
        <p:spPr>
          <a:xfrm>
            <a:off x="807311" y="1514016"/>
            <a:ext cx="7912146" cy="4880511"/>
          </a:xfrm>
          <a:prstGeom prst="rect">
            <a:avLst/>
          </a:prstGeom>
        </p:spPr>
      </p:pic>
      <p:cxnSp>
        <p:nvCxnSpPr>
          <p:cNvPr id="13" name="Conector recto 12"/>
          <p:cNvCxnSpPr/>
          <p:nvPr userDrawn="1"/>
        </p:nvCxnSpPr>
        <p:spPr>
          <a:xfrm flipH="1">
            <a:off x="360491" y="688798"/>
            <a:ext cx="12353" cy="7389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632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/>
          <p:cNvCxnSpPr/>
          <p:nvPr userDrawn="1"/>
        </p:nvCxnSpPr>
        <p:spPr>
          <a:xfrm flipH="1">
            <a:off x="360491" y="688798"/>
            <a:ext cx="12353" cy="7389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536518" y="869756"/>
            <a:ext cx="1434986" cy="42160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6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6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Texto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3"/>
          </p:nvPr>
        </p:nvSpPr>
        <p:spPr>
          <a:xfrm>
            <a:off x="2354367" y="884088"/>
            <a:ext cx="4370931" cy="34834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505050"/>
                </a:solidFill>
              </a:defRPr>
            </a:lvl1pPr>
            <a:lvl2pPr marL="457200" indent="0">
              <a:buFontTx/>
              <a:buNone/>
              <a:defRPr sz="1400">
                <a:solidFill>
                  <a:srgbClr val="50505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50505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50505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0"/>
            <a:endParaRPr lang="es-ES" dirty="0" smtClean="0"/>
          </a:p>
          <a:p>
            <a:pPr lvl="0"/>
            <a:endParaRPr lang="es-ES" dirty="0" smtClean="0"/>
          </a:p>
        </p:txBody>
      </p:sp>
      <p:pic>
        <p:nvPicPr>
          <p:cNvPr id="24" name="Imagen 2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5" t="15412" b="19094"/>
          <a:stretch/>
        </p:blipFill>
        <p:spPr>
          <a:xfrm>
            <a:off x="0" y="5400675"/>
            <a:ext cx="2212918" cy="291465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5" t="15412" b="19094"/>
          <a:stretch/>
        </p:blipFill>
        <p:spPr>
          <a:xfrm>
            <a:off x="8486775" y="4200525"/>
            <a:ext cx="2212918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52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DAAFB-459D-4A3B-B069-2F3BF2030A0F}" type="datetimeFigureOut">
              <a:rPr lang="es-ES" smtClean="0"/>
              <a:t>15/06/2018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0D28D-4293-413D-BAE4-589134DC6206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254" y="170390"/>
            <a:ext cx="1545124" cy="96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9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3" r:id="rId5"/>
    <p:sldLayoutId id="2147483674" r:id="rId6"/>
    <p:sldLayoutId id="2147483687" r:id="rId7"/>
    <p:sldLayoutId id="2147483675" r:id="rId8"/>
    <p:sldLayoutId id="2147483676" r:id="rId9"/>
    <p:sldLayoutId id="2147483677" r:id="rId10"/>
    <p:sldLayoutId id="2147483686" r:id="rId11"/>
    <p:sldLayoutId id="2147483690" r:id="rId12"/>
    <p:sldLayoutId id="2147483678" r:id="rId13"/>
    <p:sldLayoutId id="2147483691" r:id="rId14"/>
    <p:sldLayoutId id="2147483679" r:id="rId15"/>
    <p:sldLayoutId id="2147483689" r:id="rId16"/>
    <p:sldLayoutId id="2147483680" r:id="rId17"/>
    <p:sldLayoutId id="2147483681" r:id="rId18"/>
    <p:sldLayoutId id="2147483683" r:id="rId19"/>
    <p:sldLayoutId id="2147483684" r:id="rId20"/>
    <p:sldLayoutId id="2147483685" r:id="rId21"/>
    <p:sldLayoutId id="2147483688" r:id="rId22"/>
    <p:sldLayoutId id="2147483692" r:id="rId23"/>
    <p:sldLayoutId id="2147483693" r:id="rId24"/>
    <p:sldLayoutId id="2147483694" r:id="rId2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exeleria.com/" TargetMode="Externa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1313303" y="3721896"/>
            <a:ext cx="1650114" cy="338137"/>
          </a:xfrm>
        </p:spPr>
        <p:txBody>
          <a:bodyPr/>
          <a:lstStyle/>
          <a:p>
            <a:r>
              <a:rPr lang="es-ES" sz="2800" dirty="0" smtClean="0"/>
              <a:t>exeleria</a:t>
            </a:r>
            <a:endParaRPr lang="es-ES" sz="28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919556" y="4227465"/>
            <a:ext cx="2437608" cy="456670"/>
          </a:xfrm>
        </p:spPr>
        <p:txBody>
          <a:bodyPr/>
          <a:lstStyle/>
          <a:p>
            <a:r>
              <a:rPr lang="es-ES" sz="3200" b="0" dirty="0"/>
              <a:t>Área de energía</a:t>
            </a:r>
            <a:endParaRPr lang="es-ES" sz="3200" b="0" dirty="0">
              <a:solidFill>
                <a:srgbClr val="9AAE04"/>
              </a:solidFill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1619179" y="5152915"/>
            <a:ext cx="1038363" cy="364067"/>
          </a:xfrm>
        </p:spPr>
        <p:txBody>
          <a:bodyPr/>
          <a:lstStyle/>
          <a:p>
            <a:r>
              <a:rPr lang="es-ES" sz="2800" b="0" dirty="0" smtClean="0"/>
              <a:t>2018</a:t>
            </a:r>
            <a:endParaRPr lang="es-ES" sz="2800" b="0" dirty="0"/>
          </a:p>
        </p:txBody>
      </p:sp>
      <p:sp>
        <p:nvSpPr>
          <p:cNvPr id="10" name="Marcador de texto 5"/>
          <p:cNvSpPr txBox="1">
            <a:spLocks/>
          </p:cNvSpPr>
          <p:nvPr/>
        </p:nvSpPr>
        <p:spPr>
          <a:xfrm>
            <a:off x="3493697" y="5633318"/>
            <a:ext cx="5287047" cy="386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1600" dirty="0" smtClean="0">
                <a:solidFill>
                  <a:srgbClr val="9AAE04"/>
                </a:solidFill>
              </a:rPr>
              <a:t>Tendencias en Eficiencia Energética para el sector de las explotaciones frigoríficas</a:t>
            </a:r>
          </a:p>
          <a:p>
            <a:pPr marL="0" indent="0" algn="r">
              <a:buNone/>
            </a:pPr>
            <a:endParaRPr lang="es-ES" sz="1600" dirty="0">
              <a:solidFill>
                <a:srgbClr val="9AAE04"/>
              </a:solidFill>
            </a:endParaRPr>
          </a:p>
        </p:txBody>
      </p:sp>
      <p:sp>
        <p:nvSpPr>
          <p:cNvPr id="11" name="Marcador de texto 6"/>
          <p:cNvSpPr txBox="1">
            <a:spLocks/>
          </p:cNvSpPr>
          <p:nvPr/>
        </p:nvSpPr>
        <p:spPr>
          <a:xfrm>
            <a:off x="6383991" y="6190644"/>
            <a:ext cx="2396754" cy="3665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1500" b="1" dirty="0" smtClean="0">
                <a:solidFill>
                  <a:srgbClr val="969696"/>
                </a:solidFill>
              </a:rPr>
              <a:t>exeleria.com</a:t>
            </a:r>
            <a:endParaRPr lang="es-ES" sz="1500" b="1" dirty="0">
              <a:solidFill>
                <a:srgbClr val="969696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1375038" y="4426964"/>
            <a:ext cx="1634862" cy="362388"/>
          </a:xfrm>
        </p:spPr>
        <p:txBody>
          <a:bodyPr/>
          <a:lstStyle/>
          <a:p>
            <a:r>
              <a:rPr lang="es-ES" b="1" dirty="0" smtClean="0"/>
              <a:t>Descripción del proyecto</a:t>
            </a:r>
            <a:endParaRPr lang="es-ES" b="1" dirty="0"/>
          </a:p>
        </p:txBody>
      </p:sp>
      <p:sp>
        <p:nvSpPr>
          <p:cNvPr id="25" name="Marcador de texto 2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smtClean="0"/>
              <a:t>02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9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83079" y="1988492"/>
            <a:ext cx="827273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través del programa “Anteproyectos de Inversión en Eficiencia Energética” (AIEE) de la </a:t>
            </a:r>
            <a:r>
              <a:rPr lang="es-CL" sz="140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Agencia Chilena de Eficiencia Energética (</a:t>
            </a:r>
            <a:r>
              <a:rPr lang="es-CL" sz="1400" b="1" dirty="0" err="1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AChEE</a:t>
            </a:r>
            <a:r>
              <a:rPr lang="es-CL" sz="140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s-CL" sz="14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 presenta este informe de estudio de la </a:t>
            </a:r>
            <a:r>
              <a:rPr lang="es-CL" sz="140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planta de frío industrial de Minuto Verde en San Fernando</a:t>
            </a:r>
            <a:r>
              <a:rPr lang="es-CL" sz="14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proyecto llevado a cabo desde el 15 de mayo de 2017 hasta el 30 de </a:t>
            </a: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noviembre del </a:t>
            </a:r>
            <a:r>
              <a:rPr lang="es-CL" sz="14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mismo año.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83079" y="3071866"/>
            <a:ext cx="8272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La </a:t>
            </a:r>
            <a:r>
              <a:rPr lang="es-CL" sz="14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planta ubicada en San Fernando cuenta un con importante sistema de frío industrial formado por compresores, condensadores, bombas, túneles y cámaras que implican un gran consumo energético</a:t>
            </a:r>
            <a:endParaRPr lang="es-ES" sz="14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59245" t="34509" r="12359" b="12000"/>
          <a:stretch/>
        </p:blipFill>
        <p:spPr>
          <a:xfrm>
            <a:off x="831381" y="3933179"/>
            <a:ext cx="3788064" cy="254215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19177" y="1563762"/>
            <a:ext cx="8436634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Datos generales del proyecto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432" y="4332986"/>
            <a:ext cx="2755965" cy="155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0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19177" y="1563762"/>
            <a:ext cx="8436634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Datos de la planta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43386" y="1882760"/>
            <a:ext cx="8160588" cy="318998"/>
          </a:xfrm>
          <a:prstGeom prst="rect">
            <a:avLst/>
          </a:prstGeom>
          <a:ln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Datos de p</a:t>
            </a: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roducción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547232"/>
              </p:ext>
            </p:extLst>
          </p:nvPr>
        </p:nvGraphicFramePr>
        <p:xfrm>
          <a:off x="1345642" y="5401978"/>
          <a:ext cx="2687637" cy="1156716"/>
        </p:xfrm>
        <a:graphic>
          <a:graphicData uri="http://schemas.openxmlformats.org/drawingml/2006/table">
            <a:tbl>
              <a:tblPr firstRow="1" firstCol="1" bandRow="1"/>
              <a:tblGrid>
                <a:gridCol w="1030922"/>
                <a:gridCol w="773430"/>
                <a:gridCol w="8832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Componente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Marca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Capacidad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(kcal/h)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Túnel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JBT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1.150.000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Túnel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JBT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1.150.000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Túnel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Reco 60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300.30000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Túnel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Aero </a:t>
                      </a:r>
                      <a:r>
                        <a:rPr lang="es-CL" sz="1100" dirty="0" err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het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700.000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068433"/>
              </p:ext>
            </p:extLst>
          </p:nvPr>
        </p:nvGraphicFramePr>
        <p:xfrm>
          <a:off x="5892191" y="5401978"/>
          <a:ext cx="1914207" cy="947547"/>
        </p:xfrm>
        <a:graphic>
          <a:graphicData uri="http://schemas.openxmlformats.org/drawingml/2006/table">
            <a:tbl>
              <a:tblPr firstRow="1" firstCol="1" bandRow="1"/>
              <a:tblGrid>
                <a:gridCol w="1030922"/>
                <a:gridCol w="8832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Componente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Capacidad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(kcal/h)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Cámara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75.000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Cámara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75.000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Cámara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140.000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00770"/>
              </p:ext>
            </p:extLst>
          </p:nvPr>
        </p:nvGraphicFramePr>
        <p:xfrm>
          <a:off x="1572361" y="2251389"/>
          <a:ext cx="5930265" cy="2891790"/>
        </p:xfrm>
        <a:graphic>
          <a:graphicData uri="http://schemas.openxmlformats.org/drawingml/2006/table">
            <a:tbl>
              <a:tblPr firstRow="1" firstCol="1" bandRow="1"/>
              <a:tblGrid>
                <a:gridCol w="999490"/>
                <a:gridCol w="1392555"/>
                <a:gridCol w="1299845"/>
                <a:gridCol w="1206500"/>
                <a:gridCol w="1031875"/>
              </a:tblGrid>
              <a:tr h="375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Producto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Horario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Meses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Días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Produccion estimada*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Habas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08:00 – 18:00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22:00 – 08:00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Oct. – 15 Nov.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Lunes - Sábado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3.512.192 kg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7505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Arvejas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08:00 – 18:00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22:00 – 08:00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+5h (op. continua sin definir)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Nov. – 30 Dic.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Lunes - Sábado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4.061.919 kg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0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Choclo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08:00 – 18:00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22:00 – 08:00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+5h (op. continua sin definir)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Ene. – 30 Abr. 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Lunes - Sábado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20.797.306 kg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Otros productos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08:00 – 16:00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00:00 – 08:00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May. – Jun.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Lunes - Sábado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148.858 kg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4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Envasado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Turno 5h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Jul. – Sep.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Lunes - Viernes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 kg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95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68" y="2330345"/>
            <a:ext cx="4033836" cy="22212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68" y="4605338"/>
            <a:ext cx="4033836" cy="21182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223" y="3989664"/>
            <a:ext cx="5402178" cy="123134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19177" y="1563762"/>
            <a:ext cx="8436634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Datos de la planta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43386" y="1882760"/>
            <a:ext cx="8160588" cy="318998"/>
          </a:xfrm>
          <a:prstGeom prst="rect">
            <a:avLst/>
          </a:prstGeom>
          <a:ln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Consumos y producciones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30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279" y="4857884"/>
            <a:ext cx="5402178" cy="164738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19177" y="1563762"/>
            <a:ext cx="8436634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Datos de la planta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43386" y="1882760"/>
            <a:ext cx="8160588" cy="318998"/>
          </a:xfrm>
          <a:prstGeom prst="rect">
            <a:avLst/>
          </a:prstGeom>
          <a:ln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Consumos y producciones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055" y="2418657"/>
            <a:ext cx="4242625" cy="222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8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1375038" y="4426964"/>
            <a:ext cx="1634862" cy="362388"/>
          </a:xfrm>
        </p:spPr>
        <p:txBody>
          <a:bodyPr/>
          <a:lstStyle/>
          <a:p>
            <a:r>
              <a:rPr lang="es-ES" b="1" dirty="0" smtClean="0"/>
              <a:t>Estado actual</a:t>
            </a:r>
            <a:endParaRPr lang="es-ES" b="1" dirty="0"/>
          </a:p>
        </p:txBody>
      </p:sp>
      <p:sp>
        <p:nvSpPr>
          <p:cNvPr id="25" name="Marcador de texto 2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smtClean="0"/>
              <a:t>03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86" y="1856882"/>
            <a:ext cx="8331725" cy="489770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19177" y="1460245"/>
            <a:ext cx="8436634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Planta de frío industrial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6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55" y="1855615"/>
            <a:ext cx="4949766" cy="2298344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4"/>
          <a:stretch>
            <a:fillRect/>
          </a:stretch>
        </p:blipFill>
        <p:spPr>
          <a:xfrm>
            <a:off x="5770643" y="2202998"/>
            <a:ext cx="2265782" cy="16035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98" y="4188964"/>
            <a:ext cx="4841652" cy="18438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970" y="4382718"/>
            <a:ext cx="4949766" cy="232223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19177" y="1460245"/>
            <a:ext cx="8436634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Planta de frío industrial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10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076146"/>
              </p:ext>
            </p:extLst>
          </p:nvPr>
        </p:nvGraphicFramePr>
        <p:xfrm>
          <a:off x="608802" y="2047554"/>
          <a:ext cx="4520565" cy="3855720"/>
        </p:xfrm>
        <a:graphic>
          <a:graphicData uri="http://schemas.openxmlformats.org/drawingml/2006/table">
            <a:tbl>
              <a:tblPr firstRow="1" firstCol="1" bandRow="1"/>
              <a:tblGrid>
                <a:gridCol w="1069340"/>
                <a:gridCol w="1369695"/>
                <a:gridCol w="975995"/>
                <a:gridCol w="1105535"/>
              </a:tblGrid>
              <a:tr h="45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Mes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Compresores real (kWh)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Consumo (kWh)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Balance energético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Enero 15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672.372,28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1.356.300,00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49,6%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Enero 16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531.831,46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1.311.300,00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40,6%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Febrero 15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680.152,15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1.390.500,00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48,9%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1543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Febrero 16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685.532,84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1.563.300,00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43,9%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Marzo 15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732.209,60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1.469.700,00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49,8%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Marzo 16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621.299,29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1.611.000,00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38,6%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Abril 15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522.038,10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1.042.200,00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50,1%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Abril 16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474.906,54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1.082.700,00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43,9%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1543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Junio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Julio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Agosto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Septiembre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Octubre 15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230.931,28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709.200,00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32,6%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Octubre 16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148.444,24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532.800,00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27,9%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Noviembre 15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529.760,28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1.296.900,00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40,8%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Diciembre 15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440.306,21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1.081.800,00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40,7%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1771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3.807.769,89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8.346.600,00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45,6%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319177" y="1460245"/>
            <a:ext cx="8436634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Planta de frío industrial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9" b="27995"/>
          <a:stretch/>
        </p:blipFill>
        <p:spPr>
          <a:xfrm>
            <a:off x="5294212" y="3116338"/>
            <a:ext cx="3667216" cy="138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9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77" y="4254566"/>
            <a:ext cx="4663437" cy="23595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71" y="2179433"/>
            <a:ext cx="7900133" cy="19780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2541" y="4304670"/>
            <a:ext cx="6369018" cy="2328091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19177" y="1460245"/>
            <a:ext cx="8436634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Planta de frío industrial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84416" y="1763307"/>
            <a:ext cx="8160588" cy="318998"/>
          </a:xfrm>
          <a:prstGeom prst="rect">
            <a:avLst/>
          </a:prstGeom>
          <a:ln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Línea base de consumo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52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ÍNDICE</a:t>
            </a:r>
            <a:endParaRPr lang="es-ES" dirty="0"/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10"/>
          </p:nvPr>
        </p:nvSpPr>
        <p:spPr>
          <a:xfrm>
            <a:off x="1093009" y="2582068"/>
            <a:ext cx="588434" cy="363537"/>
          </a:xfrm>
        </p:spPr>
        <p:txBody>
          <a:bodyPr/>
          <a:lstStyle/>
          <a:p>
            <a:r>
              <a:rPr lang="es-ES" dirty="0" smtClean="0"/>
              <a:t>01	</a:t>
            </a:r>
            <a:endParaRPr lang="es-ES" dirty="0"/>
          </a:p>
        </p:txBody>
      </p:sp>
      <p:sp>
        <p:nvSpPr>
          <p:cNvPr id="24" name="Marcador de texto 23"/>
          <p:cNvSpPr>
            <a:spLocks noGrp="1"/>
          </p:cNvSpPr>
          <p:nvPr>
            <p:ph type="body" sz="quarter" idx="11"/>
          </p:nvPr>
        </p:nvSpPr>
        <p:spPr>
          <a:xfrm>
            <a:off x="2370966" y="2579713"/>
            <a:ext cx="588434" cy="364966"/>
          </a:xfrm>
        </p:spPr>
        <p:txBody>
          <a:bodyPr/>
          <a:lstStyle/>
          <a:p>
            <a:r>
              <a:rPr lang="es-ES" dirty="0" smtClean="0"/>
              <a:t>02</a:t>
            </a:r>
            <a:endParaRPr lang="es-ES" dirty="0"/>
          </a:p>
        </p:txBody>
      </p:sp>
      <p:sp>
        <p:nvSpPr>
          <p:cNvPr id="25" name="Marcador de texto 24"/>
          <p:cNvSpPr>
            <a:spLocks noGrp="1"/>
          </p:cNvSpPr>
          <p:nvPr>
            <p:ph type="body" sz="quarter" idx="15"/>
          </p:nvPr>
        </p:nvSpPr>
        <p:spPr>
          <a:xfrm>
            <a:off x="773150" y="3355542"/>
            <a:ext cx="1158331" cy="447308"/>
          </a:xfrm>
        </p:spPr>
        <p:txBody>
          <a:bodyPr/>
          <a:lstStyle/>
          <a:p>
            <a:r>
              <a:rPr lang="es-ES" dirty="0" smtClean="0"/>
              <a:t>Información Corporativa</a:t>
            </a:r>
            <a:endParaRPr lang="es-ES" dirty="0"/>
          </a:p>
        </p:txBody>
      </p:sp>
      <p:sp>
        <p:nvSpPr>
          <p:cNvPr id="30" name="Marcador de texto 29"/>
          <p:cNvSpPr>
            <a:spLocks noGrp="1"/>
          </p:cNvSpPr>
          <p:nvPr>
            <p:ph type="body" sz="quarter" idx="20"/>
          </p:nvPr>
        </p:nvSpPr>
        <p:spPr>
          <a:xfrm>
            <a:off x="3643079" y="2578587"/>
            <a:ext cx="588434" cy="376008"/>
          </a:xfrm>
        </p:spPr>
        <p:txBody>
          <a:bodyPr/>
          <a:lstStyle/>
          <a:p>
            <a:r>
              <a:rPr lang="es-ES" dirty="0" smtClean="0"/>
              <a:t>03</a:t>
            </a:r>
            <a:endParaRPr lang="es-ES" dirty="0"/>
          </a:p>
        </p:txBody>
      </p:sp>
      <p:sp>
        <p:nvSpPr>
          <p:cNvPr id="31" name="Marcador de texto 30"/>
          <p:cNvSpPr>
            <a:spLocks noGrp="1"/>
          </p:cNvSpPr>
          <p:nvPr>
            <p:ph type="body" sz="quarter" idx="21"/>
          </p:nvPr>
        </p:nvSpPr>
        <p:spPr>
          <a:xfrm>
            <a:off x="6231249" y="2593466"/>
            <a:ext cx="589492" cy="351213"/>
          </a:xfrm>
        </p:spPr>
        <p:txBody>
          <a:bodyPr/>
          <a:lstStyle/>
          <a:p>
            <a:r>
              <a:rPr lang="es-ES" dirty="0" smtClean="0"/>
              <a:t>05</a:t>
            </a:r>
            <a:endParaRPr lang="es-ES" dirty="0"/>
          </a:p>
        </p:txBody>
      </p:sp>
      <p:sp>
        <p:nvSpPr>
          <p:cNvPr id="17" name="Marcador de texto 24"/>
          <p:cNvSpPr>
            <a:spLocks noGrp="1"/>
          </p:cNvSpPr>
          <p:nvPr>
            <p:ph type="body" sz="quarter" idx="15"/>
          </p:nvPr>
        </p:nvSpPr>
        <p:spPr>
          <a:xfrm>
            <a:off x="2086017" y="3408281"/>
            <a:ext cx="1158331" cy="341830"/>
          </a:xfrm>
        </p:spPr>
        <p:txBody>
          <a:bodyPr/>
          <a:lstStyle/>
          <a:p>
            <a:r>
              <a:rPr lang="es-ES" dirty="0" smtClean="0"/>
              <a:t>Descripción proyecto</a:t>
            </a:r>
            <a:endParaRPr lang="es-ES" dirty="0"/>
          </a:p>
        </p:txBody>
      </p:sp>
      <p:sp>
        <p:nvSpPr>
          <p:cNvPr id="18" name="Marcador de texto 24"/>
          <p:cNvSpPr>
            <a:spLocks noGrp="1"/>
          </p:cNvSpPr>
          <p:nvPr>
            <p:ph type="body" sz="quarter" idx="15"/>
          </p:nvPr>
        </p:nvSpPr>
        <p:spPr>
          <a:xfrm>
            <a:off x="5965879" y="3345723"/>
            <a:ext cx="1158331" cy="447308"/>
          </a:xfrm>
        </p:spPr>
        <p:txBody>
          <a:bodyPr/>
          <a:lstStyle/>
          <a:p>
            <a:r>
              <a:rPr lang="es-ES" dirty="0" smtClean="0"/>
              <a:t>Análisis económico</a:t>
            </a:r>
            <a:endParaRPr lang="es-ES" dirty="0"/>
          </a:p>
        </p:txBody>
      </p:sp>
      <p:sp>
        <p:nvSpPr>
          <p:cNvPr id="19" name="Marcador de texto 24"/>
          <p:cNvSpPr>
            <a:spLocks noGrp="1"/>
          </p:cNvSpPr>
          <p:nvPr>
            <p:ph type="body" sz="quarter" idx="15"/>
          </p:nvPr>
        </p:nvSpPr>
        <p:spPr>
          <a:xfrm>
            <a:off x="3358130" y="3441381"/>
            <a:ext cx="1158331" cy="264884"/>
          </a:xfrm>
        </p:spPr>
        <p:txBody>
          <a:bodyPr/>
          <a:lstStyle/>
          <a:p>
            <a:r>
              <a:rPr lang="es-ES" dirty="0" smtClean="0"/>
              <a:t>Estado actual</a:t>
            </a:r>
            <a:endParaRPr lang="es-ES" dirty="0"/>
          </a:p>
        </p:txBody>
      </p:sp>
      <p:sp>
        <p:nvSpPr>
          <p:cNvPr id="13" name="Marcador de texto 29"/>
          <p:cNvSpPr>
            <a:spLocks noGrp="1"/>
          </p:cNvSpPr>
          <p:nvPr>
            <p:ph type="body" sz="quarter" idx="20"/>
          </p:nvPr>
        </p:nvSpPr>
        <p:spPr>
          <a:xfrm>
            <a:off x="4937961" y="2581569"/>
            <a:ext cx="588434" cy="376008"/>
          </a:xfrm>
        </p:spPr>
        <p:txBody>
          <a:bodyPr/>
          <a:lstStyle/>
          <a:p>
            <a:r>
              <a:rPr lang="es-ES" dirty="0" smtClean="0"/>
              <a:t>04</a:t>
            </a:r>
            <a:endParaRPr lang="es-ES" dirty="0"/>
          </a:p>
        </p:txBody>
      </p:sp>
      <p:sp>
        <p:nvSpPr>
          <p:cNvPr id="14" name="Marcador de texto 24"/>
          <p:cNvSpPr>
            <a:spLocks noGrp="1"/>
          </p:cNvSpPr>
          <p:nvPr>
            <p:ph type="body" sz="quarter" idx="15"/>
          </p:nvPr>
        </p:nvSpPr>
        <p:spPr>
          <a:xfrm>
            <a:off x="4653012" y="3444363"/>
            <a:ext cx="1158331" cy="264884"/>
          </a:xfrm>
        </p:spPr>
        <p:txBody>
          <a:bodyPr/>
          <a:lstStyle/>
          <a:p>
            <a:r>
              <a:rPr lang="es-ES" dirty="0" smtClean="0"/>
              <a:t>Propuestas de mejora</a:t>
            </a:r>
            <a:endParaRPr lang="es-E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3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71" y="2171700"/>
            <a:ext cx="7900133" cy="4573183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19177" y="1460245"/>
            <a:ext cx="8436634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Planta de frío industrial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484416" y="1763307"/>
            <a:ext cx="8160588" cy="318998"/>
          </a:xfrm>
          <a:prstGeom prst="rect">
            <a:avLst/>
          </a:prstGeom>
          <a:ln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Línea base de consumo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1375038" y="4426964"/>
            <a:ext cx="1634862" cy="362388"/>
          </a:xfrm>
        </p:spPr>
        <p:txBody>
          <a:bodyPr/>
          <a:lstStyle/>
          <a:p>
            <a:r>
              <a:rPr lang="es-ES" b="1" dirty="0" smtClean="0"/>
              <a:t>Propuestas de mejora</a:t>
            </a:r>
            <a:endParaRPr lang="es-ES" b="1" dirty="0"/>
          </a:p>
        </p:txBody>
      </p:sp>
      <p:sp>
        <p:nvSpPr>
          <p:cNvPr id="25" name="Marcador de texto 2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smtClean="0"/>
              <a:t>04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19177" y="1563762"/>
            <a:ext cx="8436634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Modelado de la planta con software de simulación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1515690" y="2484285"/>
            <a:ext cx="5612130" cy="400685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43386" y="1882760"/>
            <a:ext cx="8160588" cy="318998"/>
          </a:xfrm>
          <a:prstGeom prst="rect">
            <a:avLst/>
          </a:prstGeom>
          <a:ln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Modelado del sistema mediante la herramienta “Pack </a:t>
            </a:r>
            <a:r>
              <a:rPr lang="es-CL" sz="1400" dirty="0" err="1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Calculation</a:t>
            </a:r>
            <a:r>
              <a:rPr lang="es-CL" sz="14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Pro”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6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19177" y="1563762"/>
            <a:ext cx="8436634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Modelado de la planta con software de simulación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1515690" y="2582190"/>
            <a:ext cx="5612130" cy="381571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95223" y="1882760"/>
            <a:ext cx="8160588" cy="340093"/>
          </a:xfrm>
          <a:prstGeom prst="rect">
            <a:avLst/>
          </a:prstGeom>
          <a:ln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Simulación de consumos con el sistema actual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0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19177" y="1563762"/>
            <a:ext cx="8436634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Modelado de la planta con software de simulación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95223" y="1882760"/>
            <a:ext cx="8160588" cy="318998"/>
          </a:xfrm>
          <a:prstGeom prst="rect">
            <a:avLst/>
          </a:prstGeom>
          <a:ln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Simulación de condensación flotante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t="9132"/>
          <a:stretch/>
        </p:blipFill>
        <p:spPr bwMode="auto">
          <a:xfrm>
            <a:off x="595223" y="2472699"/>
            <a:ext cx="3657600" cy="19010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>
          <a:blip r:embed="rId4"/>
          <a:stretch>
            <a:fillRect/>
          </a:stretch>
        </p:blipFill>
        <p:spPr>
          <a:xfrm>
            <a:off x="4468483" y="2331155"/>
            <a:ext cx="4287328" cy="2285360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5"/>
          <a:stretch>
            <a:fillRect/>
          </a:stretch>
        </p:blipFill>
        <p:spPr>
          <a:xfrm>
            <a:off x="1606790" y="4692770"/>
            <a:ext cx="1800644" cy="17926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884185" y="6444889"/>
            <a:ext cx="12458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000" b="1" dirty="0" err="1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Tamb</a:t>
            </a:r>
            <a:r>
              <a:rPr lang="es-CL" sz="100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Variación</a:t>
            </a:r>
            <a:endParaRPr lang="es-ES" sz="1000" b="1" dirty="0"/>
          </a:p>
        </p:txBody>
      </p:sp>
      <p:pic>
        <p:nvPicPr>
          <p:cNvPr id="11" name="Imagen 10"/>
          <p:cNvPicPr/>
          <p:nvPr/>
        </p:nvPicPr>
        <p:blipFill>
          <a:blip r:embed="rId6"/>
          <a:stretch>
            <a:fillRect/>
          </a:stretch>
        </p:blipFill>
        <p:spPr>
          <a:xfrm>
            <a:off x="3540064" y="4713055"/>
            <a:ext cx="1580676" cy="175211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616905" y="6425076"/>
            <a:ext cx="14269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000" b="1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Condensación 100%</a:t>
            </a:r>
            <a:endParaRPr lang="es-ES" sz="1000" b="1" dirty="0"/>
          </a:p>
        </p:txBody>
      </p:sp>
    </p:spTree>
    <p:extLst>
      <p:ext uri="{BB962C8B-B14F-4D97-AF65-F5344CB8AC3E}">
        <p14:creationId xmlns:p14="http://schemas.microsoft.com/office/powerpoint/2010/main" val="213222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19177" y="1563762"/>
            <a:ext cx="8436634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Modelado de la planta con software de simulación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95223" y="1882760"/>
            <a:ext cx="8160588" cy="318998"/>
          </a:xfrm>
          <a:prstGeom prst="rect">
            <a:avLst/>
          </a:prstGeom>
          <a:ln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Simulación de evaporación variable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/>
          <p:cNvPicPr/>
          <p:nvPr/>
        </p:nvPicPr>
        <p:blipFill>
          <a:blip r:embed="rId3"/>
          <a:stretch>
            <a:fillRect/>
          </a:stretch>
        </p:blipFill>
        <p:spPr>
          <a:xfrm>
            <a:off x="868789" y="2484285"/>
            <a:ext cx="5612130" cy="340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2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19177" y="1563762"/>
            <a:ext cx="8436634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Modelado de la planta con software de simulación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95223" y="1882760"/>
            <a:ext cx="8160588" cy="318998"/>
          </a:xfrm>
          <a:prstGeom prst="rect">
            <a:avLst/>
          </a:prstGeom>
          <a:ln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Resultados: Evaporación flotante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469150"/>
              </p:ext>
            </p:extLst>
          </p:nvPr>
        </p:nvGraphicFramePr>
        <p:xfrm>
          <a:off x="595223" y="2520756"/>
          <a:ext cx="5652137" cy="2514600"/>
        </p:xfrm>
        <a:graphic>
          <a:graphicData uri="http://schemas.openxmlformats.org/drawingml/2006/table">
            <a:tbl>
              <a:tblPr firstRow="1" firstCol="1" bandRow="1"/>
              <a:tblGrid>
                <a:gridCol w="889635"/>
                <a:gridCol w="989648"/>
                <a:gridCol w="989648"/>
                <a:gridCol w="989648"/>
                <a:gridCol w="803910"/>
                <a:gridCol w="989648"/>
              </a:tblGrid>
              <a:tr h="44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Estado actual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Evaporación flotante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4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Mes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Simulación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Simulación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Ahorro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678.752,1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672.372,28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671.765,6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1,03%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665.451,45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Febrero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678.343,2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680.152,15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671.359,0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1,03%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673.149,33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Marzo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736.951,7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732.209,60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729.391,4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1,03%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724.697,95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Abril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514.263,7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522.038,10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508.981,1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1,03%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516.675,64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Junio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Julio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Agosto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Septiembre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Octubre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227.169,0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230.931,28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224.795,2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1,04%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228.518,17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Noviembre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523.332,3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529.760,28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517.977,4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1,02%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524.339,60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Diciembre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446.029,2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440.306,21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441.453,0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1,03%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435.788,72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3.804.841,20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3.807.769,89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3.765.722,70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1,03%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3.768.621,28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595222" y="5227933"/>
            <a:ext cx="73928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CL" sz="12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esta medida se obtiene un ahorro total de: </a:t>
            </a:r>
            <a:r>
              <a:rPr lang="es-CL" sz="120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39.148,61 </a:t>
            </a:r>
            <a:r>
              <a:rPr lang="es-CL" sz="1200" b="1" dirty="0" err="1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kWh</a:t>
            </a:r>
            <a:r>
              <a:rPr lang="es-CL" sz="120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/año</a:t>
            </a:r>
            <a:endParaRPr lang="es-ES" sz="12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4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19177" y="1563762"/>
            <a:ext cx="8436634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Modelado de la planta con software de simulación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95223" y="1882760"/>
            <a:ext cx="8160588" cy="340093"/>
          </a:xfrm>
          <a:prstGeom prst="rect">
            <a:avLst/>
          </a:prstGeom>
          <a:ln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Resultados: Condensación flotante (</a:t>
            </a:r>
            <a:r>
              <a:rPr lang="es-CL" sz="1400" dirty="0" err="1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Tamb</a:t>
            </a: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+ 5K)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399151"/>
              </p:ext>
            </p:extLst>
          </p:nvPr>
        </p:nvGraphicFramePr>
        <p:xfrm>
          <a:off x="595222" y="2541851"/>
          <a:ext cx="5652137" cy="2514600"/>
        </p:xfrm>
        <a:graphic>
          <a:graphicData uri="http://schemas.openxmlformats.org/drawingml/2006/table">
            <a:tbl>
              <a:tblPr firstRow="1" firstCol="1" bandRow="1"/>
              <a:tblGrid>
                <a:gridCol w="889635"/>
                <a:gridCol w="989648"/>
                <a:gridCol w="989648"/>
                <a:gridCol w="989648"/>
                <a:gridCol w="803910"/>
                <a:gridCol w="989648"/>
              </a:tblGrid>
              <a:tr h="44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Estado actual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Condensación flotante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4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Mes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Simulación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Simulación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Ahorro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678.752,1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672.372,28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526.576,00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22,42%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521.626,54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Febrero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678.343,2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680.152,15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515.156,60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24,06%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516.530,38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Marzo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736.951,7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732.209,60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551.082,40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25,22%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547.536,32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Abril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514.263,7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522.038,10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378.122,00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26,47%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383.838,27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Junio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dirty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Julio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Agosto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Septiembre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Octubre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227.169,0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230.931,28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165.502,10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27,15%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168.243,08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Noviembre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523.332,3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529.760,28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390.784,80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25,33%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395.584,73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Diciembre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446.029,2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440.306,21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336.786,50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24,49%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332.465,20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3.804.841,20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3.807.769,89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2.864.010,40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24,73%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2.866.214,91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595222" y="5239820"/>
            <a:ext cx="61506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esta medida se obtiene un ahorro total de: </a:t>
            </a:r>
            <a:r>
              <a:rPr lang="es-CL" sz="120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941.554,98 </a:t>
            </a:r>
            <a:r>
              <a:rPr lang="es-CL" sz="1200" b="1" dirty="0" err="1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kWh</a:t>
            </a:r>
            <a:r>
              <a:rPr lang="es-CL" sz="120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/año</a:t>
            </a:r>
            <a:endParaRPr lang="es-ES" sz="1200" b="1" dirty="0">
              <a:solidFill>
                <a:srgbClr val="40404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8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19177" y="1563762"/>
            <a:ext cx="8436634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Modelado de la planta con software de simulación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95223" y="1882760"/>
            <a:ext cx="8160588" cy="340093"/>
          </a:xfrm>
          <a:prstGeom prst="rect">
            <a:avLst/>
          </a:prstGeom>
          <a:ln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Resultados: Condensación flotante (condensadores 100%)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95222" y="5239820"/>
            <a:ext cx="61506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esta medida se obtiene un ahorro total de: </a:t>
            </a:r>
            <a:r>
              <a:rPr lang="es-CL" sz="1200" b="1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868.615,48 </a:t>
            </a:r>
            <a:r>
              <a:rPr lang="es-CL" sz="1200" b="1" dirty="0" err="1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kWh</a:t>
            </a:r>
            <a:r>
              <a:rPr lang="es-CL" sz="1200" b="1" dirty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/año</a:t>
            </a:r>
            <a:endParaRPr lang="es-ES" sz="1200" b="1" dirty="0">
              <a:solidFill>
                <a:srgbClr val="40404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375868"/>
              </p:ext>
            </p:extLst>
          </p:nvPr>
        </p:nvGraphicFramePr>
        <p:xfrm>
          <a:off x="595222" y="2474036"/>
          <a:ext cx="5652137" cy="2514600"/>
        </p:xfrm>
        <a:graphic>
          <a:graphicData uri="http://schemas.openxmlformats.org/drawingml/2006/table">
            <a:tbl>
              <a:tblPr firstRow="1" firstCol="1" bandRow="1"/>
              <a:tblGrid>
                <a:gridCol w="889635"/>
                <a:gridCol w="989648"/>
                <a:gridCol w="989648"/>
                <a:gridCol w="989648"/>
                <a:gridCol w="803910"/>
                <a:gridCol w="989648"/>
              </a:tblGrid>
              <a:tr h="44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Estado actual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Condensación flotante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4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Mes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Simulación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Simulación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Ahorro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0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05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678.752,1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672.372,28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528.502,30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22,14%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523.534,73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Febrero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678.343,2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680.152,15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518.837,90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23,51%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520.221,50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Marzo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736.951,7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732.209,60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558.636,50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24,20%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555.041,81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Abril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514.263,7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522.038,10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394.694,80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23,25%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400.661,61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Junio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Julio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Agosto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Septiembre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Octubre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227.169,0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230.931,28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181.717,00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20,01%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184.726,53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Noviembre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523.332,3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529.760,28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404.310,80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22,74%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409.276,86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Diciembre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446.029,2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440.306,21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350.194,50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21,49%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345.701,16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FD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3.804.841,20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3.807.769,89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2.936.893,80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22,81%</a:t>
                      </a:r>
                      <a:endParaRPr lang="es-ES" sz="110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b="1" dirty="0"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2.939.154,41</a:t>
                      </a:r>
                      <a:endParaRPr lang="es-ES" sz="1100" dirty="0"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C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32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1375038" y="4366582"/>
            <a:ext cx="1634862" cy="362388"/>
          </a:xfrm>
        </p:spPr>
        <p:txBody>
          <a:bodyPr/>
          <a:lstStyle/>
          <a:p>
            <a:r>
              <a:rPr lang="es-ES" b="1" dirty="0"/>
              <a:t>Análisis económico</a:t>
            </a:r>
          </a:p>
        </p:txBody>
      </p:sp>
      <p:sp>
        <p:nvSpPr>
          <p:cNvPr id="25" name="Marcador de texto 2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smtClean="0"/>
              <a:t>05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0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/>
          <p:cNvSpPr>
            <a:spLocks noGrp="1"/>
          </p:cNvSpPr>
          <p:nvPr>
            <p:ph type="body" sz="quarter" idx="10"/>
          </p:nvPr>
        </p:nvSpPr>
        <p:spPr>
          <a:xfrm>
            <a:off x="105566" y="4296698"/>
            <a:ext cx="1202797" cy="473604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01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1"/>
          </p:nvPr>
        </p:nvSpPr>
        <p:spPr>
          <a:xfrm>
            <a:off x="1453349" y="4326196"/>
            <a:ext cx="1508925" cy="650400"/>
          </a:xfrm>
        </p:spPr>
        <p:txBody>
          <a:bodyPr/>
          <a:lstStyle/>
          <a:p>
            <a:r>
              <a:rPr lang="es-ES" b="1" dirty="0" smtClean="0"/>
              <a:t>Información Corporativa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3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02" y="2330239"/>
            <a:ext cx="8623617" cy="2983633"/>
          </a:xfrm>
          <a:prstGeom prst="rect">
            <a:avLst/>
          </a:prstGeom>
          <a:ln>
            <a:solidFill>
              <a:srgbClr val="505050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327802" y="1507690"/>
            <a:ext cx="7676163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Financiación propia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3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01" y="2088700"/>
            <a:ext cx="8541509" cy="3225172"/>
          </a:xfrm>
          <a:prstGeom prst="rect">
            <a:avLst/>
          </a:prstGeom>
          <a:ln>
            <a:solidFill>
              <a:srgbClr val="505050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327802" y="1507690"/>
            <a:ext cx="7676163" cy="31899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9AAE0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CL" sz="1400" dirty="0" smtClean="0">
                <a:solidFill>
                  <a:srgbClr val="40404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Financiación por medio de ESE</a:t>
            </a:r>
            <a:endParaRPr lang="es-ES" sz="1400" dirty="0">
              <a:solidFill>
                <a:srgbClr val="40404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8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2"/>
          <p:cNvSpPr txBox="1">
            <a:spLocks/>
          </p:cNvSpPr>
          <p:nvPr/>
        </p:nvSpPr>
        <p:spPr>
          <a:xfrm>
            <a:off x="753795" y="2517547"/>
            <a:ext cx="3630315" cy="4511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400" b="1" smtClean="0"/>
              <a:t>Muchas gracias</a:t>
            </a:r>
            <a:endParaRPr lang="es-ES" sz="3400" b="1" dirty="0"/>
          </a:p>
        </p:txBody>
      </p:sp>
      <p:sp>
        <p:nvSpPr>
          <p:cNvPr id="15" name="Marcador de texto 5"/>
          <p:cNvSpPr txBox="1">
            <a:spLocks/>
          </p:cNvSpPr>
          <p:nvPr/>
        </p:nvSpPr>
        <p:spPr>
          <a:xfrm>
            <a:off x="362313" y="5633318"/>
            <a:ext cx="8502772" cy="386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fr-CA" sz="1400" i="1" dirty="0" err="1">
                <a:solidFill>
                  <a:srgbClr val="85993F"/>
                </a:solidFill>
                <a:ea typeface="ＭＳ Ｐゴシック" pitchFamily="34" charset="-128"/>
                <a:cs typeface="Arial"/>
              </a:rPr>
              <a:t>Tecnología</a:t>
            </a:r>
            <a:r>
              <a:rPr lang="fr-CA" sz="1400" i="1" dirty="0">
                <a:solidFill>
                  <a:srgbClr val="85993F"/>
                </a:solidFill>
                <a:ea typeface="ＭＳ Ｐゴシック" pitchFamily="34" charset="-128"/>
                <a:cs typeface="Arial"/>
              </a:rPr>
              <a:t>, </a:t>
            </a:r>
            <a:r>
              <a:rPr lang="fr-CA" sz="1400" i="1" dirty="0" err="1">
                <a:solidFill>
                  <a:srgbClr val="85993F"/>
                </a:solidFill>
                <a:ea typeface="ＭＳ Ｐゴシック" pitchFamily="34" charset="-128"/>
                <a:cs typeface="Arial"/>
              </a:rPr>
              <a:t>Ingeniería</a:t>
            </a:r>
            <a:r>
              <a:rPr lang="en-US" sz="1400" i="1" dirty="0">
                <a:solidFill>
                  <a:srgbClr val="85993F"/>
                </a:solidFill>
                <a:ea typeface="ＭＳ Ｐゴシック" pitchFamily="34" charset="-128"/>
                <a:cs typeface="Arial"/>
              </a:rPr>
              <a:t> y </a:t>
            </a:r>
            <a:r>
              <a:rPr lang="en-US" sz="1400" i="1" dirty="0" err="1" smtClean="0">
                <a:solidFill>
                  <a:srgbClr val="85993F"/>
                </a:solidFill>
                <a:ea typeface="ＭＳ Ｐゴシック" pitchFamily="34" charset="-128"/>
                <a:cs typeface="Arial"/>
              </a:rPr>
              <a:t>Consultoría</a:t>
            </a:r>
            <a:r>
              <a:rPr lang="en-US" sz="1400" i="1" dirty="0" smtClean="0">
                <a:solidFill>
                  <a:srgbClr val="85993F"/>
                </a:solidFill>
                <a:ea typeface="ＭＳ Ｐゴシック" pitchFamily="34" charset="-128"/>
                <a:cs typeface="Arial"/>
              </a:rPr>
              <a:t> para </a:t>
            </a:r>
            <a:r>
              <a:rPr lang="en-US" sz="1400" i="1" dirty="0">
                <a:solidFill>
                  <a:srgbClr val="85993F"/>
                </a:solidFill>
                <a:ea typeface="ＭＳ Ｐゴシック" pitchFamily="34" charset="-128"/>
                <a:cs typeface="Arial"/>
              </a:rPr>
              <a:t>el </a:t>
            </a:r>
            <a:r>
              <a:rPr lang="en-US" sz="1400" i="1" dirty="0" err="1">
                <a:solidFill>
                  <a:srgbClr val="85993F"/>
                </a:solidFill>
                <a:ea typeface="ＭＳ Ｐゴシック" pitchFamily="34" charset="-128"/>
                <a:cs typeface="Arial"/>
              </a:rPr>
              <a:t>Bienestar</a:t>
            </a:r>
            <a:r>
              <a:rPr lang="en-US" sz="1400" i="1" dirty="0">
                <a:solidFill>
                  <a:srgbClr val="85993F"/>
                </a:solidFill>
                <a:ea typeface="ＭＳ Ｐゴシック" pitchFamily="34" charset="-128"/>
                <a:cs typeface="Arial"/>
              </a:rPr>
              <a:t> </a:t>
            </a:r>
            <a:r>
              <a:rPr lang="en-US" sz="1400" i="1" dirty="0" err="1">
                <a:solidFill>
                  <a:srgbClr val="85993F"/>
                </a:solidFill>
                <a:ea typeface="ＭＳ Ｐゴシック" pitchFamily="34" charset="-128"/>
                <a:cs typeface="Arial"/>
              </a:rPr>
              <a:t>Humano</a:t>
            </a:r>
            <a:r>
              <a:rPr lang="en-US" sz="1400" i="1" dirty="0">
                <a:solidFill>
                  <a:srgbClr val="85993F"/>
                </a:solidFill>
                <a:ea typeface="ＭＳ Ｐゴシック" pitchFamily="34" charset="-128"/>
                <a:cs typeface="Arial"/>
              </a:rPr>
              <a:t> y la </a:t>
            </a:r>
            <a:r>
              <a:rPr lang="en-US" sz="1400" i="1" dirty="0" err="1">
                <a:solidFill>
                  <a:srgbClr val="85993F"/>
                </a:solidFill>
                <a:ea typeface="ＭＳ Ｐゴシック" pitchFamily="34" charset="-128"/>
                <a:cs typeface="Arial"/>
              </a:rPr>
              <a:t>Sostenibilidad</a:t>
            </a:r>
            <a:r>
              <a:rPr lang="en-US" sz="1400" i="1" dirty="0">
                <a:solidFill>
                  <a:srgbClr val="85993F"/>
                </a:solidFill>
                <a:ea typeface="ＭＳ Ｐゴシック" pitchFamily="34" charset="-128"/>
                <a:cs typeface="Arial"/>
              </a:rPr>
              <a:t> </a:t>
            </a:r>
            <a:r>
              <a:rPr lang="en-US" sz="1400" i="1" dirty="0" err="1">
                <a:solidFill>
                  <a:srgbClr val="85993F"/>
                </a:solidFill>
                <a:ea typeface="ＭＳ Ｐゴシック" pitchFamily="34" charset="-128"/>
                <a:cs typeface="Arial"/>
              </a:rPr>
              <a:t>desde</a:t>
            </a:r>
            <a:r>
              <a:rPr lang="en-US" sz="1400" i="1" dirty="0">
                <a:solidFill>
                  <a:srgbClr val="85993F"/>
                </a:solidFill>
                <a:ea typeface="ＭＳ Ｐゴシック" pitchFamily="34" charset="-128"/>
                <a:cs typeface="Arial"/>
              </a:rPr>
              <a:t> 2009</a:t>
            </a:r>
            <a:r>
              <a:rPr lang="es-ES_tradnl" sz="1400" i="1" dirty="0">
                <a:solidFill>
                  <a:srgbClr val="85993F"/>
                </a:solidFill>
                <a:ea typeface="ＭＳ Ｐゴシック" pitchFamily="34" charset="-128"/>
                <a:cs typeface="Arial"/>
              </a:rPr>
              <a:t> </a:t>
            </a:r>
          </a:p>
          <a:p>
            <a:pPr marL="0" indent="0" algn="r">
              <a:buNone/>
            </a:pPr>
            <a:endParaRPr lang="es-ES" sz="1400" dirty="0">
              <a:solidFill>
                <a:srgbClr val="9AAE04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7316273" y="5957449"/>
            <a:ext cx="1660951" cy="77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105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www.exeleria.com</a:t>
            </a:r>
            <a:endParaRPr lang="en-GB" sz="105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105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ev</a:t>
            </a:r>
            <a:r>
              <a:rPr lang="en-GB" sz="1050" dirty="0" smtClean="0">
                <a:solidFill>
                  <a:srgbClr val="7A7E84"/>
                </a:solidFill>
                <a:latin typeface="Arial" pitchFamily="34" charset="0"/>
                <a:cs typeface="Arial" pitchFamily="34" charset="0"/>
              </a:rPr>
              <a:t>eris </a:t>
            </a:r>
            <a:r>
              <a:rPr lang="en-GB" sz="1050" dirty="0" err="1" smtClean="0">
                <a:solidFill>
                  <a:srgbClr val="7A7E84"/>
                </a:solidFill>
                <a:latin typeface="Arial" pitchFamily="34" charset="0"/>
                <a:cs typeface="Arial" pitchFamily="34" charset="0"/>
              </a:rPr>
              <a:t>ingeniería</a:t>
            </a:r>
            <a:endParaRPr lang="en-GB" sz="1050" dirty="0" smtClean="0">
              <a:solidFill>
                <a:srgbClr val="7A7E84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1050" dirty="0" smtClean="0">
                <a:solidFill>
                  <a:srgbClr val="7A7E84"/>
                </a:solidFill>
                <a:latin typeface="Arial" pitchFamily="34" charset="0"/>
                <a:cs typeface="Arial" pitchFamily="34" charset="0"/>
              </a:rPr>
              <a:t>everis group</a:t>
            </a:r>
          </a:p>
          <a:p>
            <a:pPr>
              <a:defRPr/>
            </a:pPr>
            <a:r>
              <a:rPr lang="en-GB" sz="1050" dirty="0">
                <a:solidFill>
                  <a:srgbClr val="7A7E84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GB" sz="1050" dirty="0" smtClean="0">
                <a:solidFill>
                  <a:srgbClr val="7A7E84"/>
                </a:solidFill>
                <a:latin typeface="Arial" pitchFamily="34" charset="0"/>
                <a:cs typeface="Arial" pitchFamily="34" charset="0"/>
              </a:rPr>
              <a:t>n NTT Data Company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050" b="1" dirty="0">
              <a:solidFill>
                <a:srgbClr val="7A7E8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" sz="1050" b="1" dirty="0">
              <a:solidFill>
                <a:srgbClr val="7A7E84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023" y="366623"/>
            <a:ext cx="1981200" cy="5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7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ramia2\Desktop\1.png"/>
          <p:cNvPicPr>
            <a:picLocks noChangeAspect="1" noChangeArrowheads="1"/>
          </p:cNvPicPr>
          <p:nvPr/>
        </p:nvPicPr>
        <p:blipFill>
          <a:blip r:embed="rId3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306230"/>
            <a:ext cx="1296144" cy="295605"/>
          </a:xfrm>
          <a:prstGeom prst="rect">
            <a:avLst/>
          </a:prstGeom>
          <a:noFill/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982678" y="4774191"/>
            <a:ext cx="991084" cy="42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r>
              <a:rPr lang="es-ES" sz="1015" noProof="1">
                <a:solidFill>
                  <a:srgbClr val="7A7E84"/>
                </a:solidFill>
                <a:latin typeface="Arial"/>
                <a:cs typeface="Arial"/>
              </a:rPr>
              <a:t>Constitución </a:t>
            </a:r>
          </a:p>
          <a:p>
            <a:r>
              <a:rPr lang="es-ES" sz="1015" noProof="1">
                <a:solidFill>
                  <a:srgbClr val="7A7E84"/>
                </a:solidFill>
                <a:latin typeface="Arial"/>
                <a:cs typeface="Arial"/>
              </a:rPr>
              <a:t>de </a:t>
            </a:r>
            <a:r>
              <a:rPr lang="es-ES" sz="1015" b="1" noProof="1">
                <a:solidFill>
                  <a:srgbClr val="7A7E84"/>
                </a:solidFill>
                <a:latin typeface="Arial"/>
                <a:cs typeface="Arial"/>
              </a:rPr>
              <a:t>exeleria</a:t>
            </a:r>
            <a:endParaRPr lang="es-ES_tradnl" altLang="ja-JP" sz="1015" b="1" noProof="1">
              <a:solidFill>
                <a:srgbClr val="7A7E84"/>
              </a:solidFill>
              <a:latin typeface="Arial"/>
              <a:cs typeface="Arial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5862153" y="4767624"/>
            <a:ext cx="1302136" cy="788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r>
              <a:rPr lang="es-ES" sz="1015" noProof="1">
                <a:solidFill>
                  <a:srgbClr val="7A7E84"/>
                </a:solidFill>
                <a:latin typeface="Arial"/>
                <a:cs typeface="Arial"/>
              </a:rPr>
              <a:t>Entrada NTT </a:t>
            </a:r>
          </a:p>
          <a:p>
            <a:r>
              <a:rPr lang="es-ES" sz="1015" noProof="1">
                <a:solidFill>
                  <a:srgbClr val="7A7E84"/>
                </a:solidFill>
                <a:latin typeface="Arial"/>
                <a:cs typeface="Arial"/>
              </a:rPr>
              <a:t>Data </a:t>
            </a:r>
            <a:r>
              <a:rPr lang="es-ES_tradnl" altLang="ja-JP" sz="1015" noProof="1">
                <a:solidFill>
                  <a:srgbClr val="7A7E84"/>
                </a:solidFill>
                <a:latin typeface="Arial"/>
                <a:cs typeface="Arial"/>
              </a:rPr>
              <a:t>en el </a:t>
            </a:r>
          </a:p>
          <a:p>
            <a:r>
              <a:rPr lang="es-ES_tradnl" altLang="ja-JP" sz="1015" noProof="1">
                <a:solidFill>
                  <a:srgbClr val="7A7E84"/>
                </a:solidFill>
                <a:latin typeface="Arial"/>
                <a:cs typeface="Arial"/>
              </a:rPr>
              <a:t>capital de </a:t>
            </a:r>
            <a:r>
              <a:rPr lang="es-ES_tradnl" altLang="ja-JP" sz="1015" b="1" noProof="1">
                <a:solidFill>
                  <a:srgbClr val="7A7E84"/>
                </a:solidFill>
                <a:latin typeface="Arial"/>
                <a:cs typeface="Arial"/>
              </a:rPr>
              <a:t>everis</a:t>
            </a: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2591881" y="4758379"/>
            <a:ext cx="1448368" cy="62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r>
              <a:rPr lang="es-ES" sz="1015" noProof="1">
                <a:solidFill>
                  <a:srgbClr val="7A7E84"/>
                </a:solidFill>
                <a:latin typeface="Arial"/>
                <a:cs typeface="Arial"/>
              </a:rPr>
              <a:t>Creación de Medio Ambiente-Agua y Transporte</a:t>
            </a:r>
          </a:p>
          <a:p>
            <a:endParaRPr lang="es-ES_tradnl" altLang="ja-JP" sz="1015" noProof="1">
              <a:solidFill>
                <a:srgbClr val="7A7E84"/>
              </a:solidFill>
              <a:latin typeface="Arial"/>
              <a:cs typeface="Arial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7234305" y="4758379"/>
            <a:ext cx="1325830" cy="51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r>
              <a:rPr lang="es-ES" sz="1015" noProof="1">
                <a:solidFill>
                  <a:srgbClr val="7A7E84"/>
                </a:solidFill>
                <a:latin typeface="Arial"/>
                <a:cs typeface="Arial"/>
              </a:rPr>
              <a:t>LATAM en Agua</a:t>
            </a:r>
          </a:p>
          <a:p>
            <a:r>
              <a:rPr lang="es-ES" sz="1015" noProof="1">
                <a:solidFill>
                  <a:srgbClr val="7A7E84"/>
                </a:solidFill>
                <a:latin typeface="Arial"/>
                <a:cs typeface="Arial"/>
              </a:rPr>
              <a:t>y Medio Ambiente</a:t>
            </a:r>
          </a:p>
          <a:p>
            <a:endParaRPr lang="es-ES_tradnl" altLang="ja-JP" sz="1015" noProof="1">
              <a:solidFill>
                <a:srgbClr val="7A7E84"/>
              </a:solidFill>
              <a:latin typeface="Arial"/>
              <a:cs typeface="Arial"/>
            </a:endParaRPr>
          </a:p>
        </p:txBody>
      </p: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4164321" y="4758379"/>
            <a:ext cx="972302" cy="45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r>
              <a:rPr lang="es-ES_tradnl" altLang="ja-JP" sz="1015" noProof="1">
                <a:solidFill>
                  <a:srgbClr val="7A7E84"/>
                </a:solidFill>
                <a:latin typeface="Arial"/>
                <a:cs typeface="Arial"/>
              </a:rPr>
              <a:t>Adquisición</a:t>
            </a:r>
          </a:p>
          <a:p>
            <a:r>
              <a:rPr lang="es-ES_tradnl" altLang="ja-JP" sz="1015" noProof="1">
                <a:solidFill>
                  <a:srgbClr val="7A7E84"/>
                </a:solidFill>
                <a:latin typeface="Arial"/>
                <a:cs typeface="Arial"/>
              </a:rPr>
              <a:t>NAE-Acústica</a:t>
            </a: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397975" y="582445"/>
            <a:ext cx="7761287" cy="525386"/>
          </a:xfrm>
          <a:prstGeom prst="rect">
            <a:avLst/>
          </a:prstGeom>
        </p:spPr>
        <p:txBody>
          <a:bodyPr vert="horz" lIns="84406" tIns="42203" rIns="84406" bIns="42203" rtlCol="0" anchor="t">
            <a:normAutofit/>
          </a:bodyPr>
          <a:lstStyle/>
          <a:p>
            <a:pPr defTabSz="844083">
              <a:spcBef>
                <a:spcPct val="0"/>
              </a:spcBef>
              <a:defRPr/>
            </a:pPr>
            <a:r>
              <a:rPr lang="en-GB" sz="2215" dirty="0" err="1">
                <a:solidFill>
                  <a:srgbClr val="7A7E84"/>
                </a:solidFill>
                <a:latin typeface="Arial"/>
                <a:ea typeface="+mj-ea"/>
                <a:cs typeface="Arial"/>
              </a:rPr>
              <a:t>Presentación</a:t>
            </a:r>
            <a:endParaRPr lang="en-GB" sz="2215" dirty="0">
              <a:solidFill>
                <a:srgbClr val="7A7E84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434361" y="1252377"/>
            <a:ext cx="4137640" cy="144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/>
          <a:lstStyle/>
          <a:p>
            <a:r>
              <a:rPr lang="en-US" sz="923" b="1" noProof="1">
                <a:solidFill>
                  <a:srgbClr val="7A7E84"/>
                </a:solidFill>
                <a:latin typeface="Arial" pitchFamily="34" charset="0"/>
                <a:cs typeface="Arial" pitchFamily="34" charset="0"/>
              </a:rPr>
              <a:t>exeleria (everis ingeniería) es una compañía española </a:t>
            </a:r>
            <a:r>
              <a:rPr lang="en-US" sz="923" noProof="1">
                <a:solidFill>
                  <a:srgbClr val="7A7E84"/>
                </a:solidFill>
                <a:latin typeface="Arial" pitchFamily="34" charset="0"/>
                <a:cs typeface="Arial" pitchFamily="34" charset="0"/>
              </a:rPr>
              <a:t>perteneciente al grupo everis NTT Data. Nos definimos como una empresa especializada en Tecnología, Consultoría e Ingeniería para la Energía y el Medio Ambiente con una fuerte vocación por la Innovación, las TICs y la Eficiencia en el Uso de Recursos. Nuestra visión es un mundo en el que las empresas e instituciones sean más eficaces, sostenibles y tecnológicamente avanzadas. Trabajamos con ellas para que gestionen mejor su energía, hagan un uso eficaz del agua, optimicen la eficiencia y seguridad de su transporte y protejan el capital ambiental que es de todos, con un enfoque global e integrado. </a:t>
            </a: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4678114" y="1235526"/>
            <a:ext cx="4137640" cy="132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/>
          <a:lstStyle/>
          <a:p>
            <a:r>
              <a:rPr lang="en-US" sz="923" b="1" noProof="1">
                <a:solidFill>
                  <a:srgbClr val="7A7E84"/>
                </a:solidFill>
                <a:latin typeface="Arial" pitchFamily="34" charset="0"/>
                <a:cs typeface="Arial" pitchFamily="34" charset="0"/>
              </a:rPr>
              <a:t>exeleria nace en el año 2009 </a:t>
            </a:r>
            <a:r>
              <a:rPr lang="en-US" sz="923" noProof="1">
                <a:solidFill>
                  <a:srgbClr val="7A7E84"/>
                </a:solidFill>
                <a:latin typeface="Arial" pitchFamily="34" charset="0"/>
                <a:cs typeface="Arial" pitchFamily="34" charset="0"/>
              </a:rPr>
              <a:t>centrada en la Eficiencia Energética y los Servicios Energéticos. En el año 2010 se amplían las actividades de la compañía en Transporte y en el 2011 en Agua, Sostenibilidad y Medio Ambiente. Desde entonces, la empresa ha mantenido un crecimiento sostenido tanto en volumen como en servicios y personas, amparada por la capacidad tecnológica y financiera de nuestro grupo.  Estas capacidades se vieron reforzadas con la entrada en el año 2014 de la multinacional japonesa </a:t>
            </a:r>
            <a:r>
              <a:rPr lang="en-US" sz="923" b="1" noProof="1">
                <a:solidFill>
                  <a:srgbClr val="7A7E84"/>
                </a:solidFill>
                <a:latin typeface="Arial" pitchFamily="34" charset="0"/>
                <a:cs typeface="Arial" pitchFamily="34" charset="0"/>
              </a:rPr>
              <a:t>NTT Data en el capital de everis</a:t>
            </a:r>
            <a:r>
              <a:rPr lang="en-US" sz="923" noProof="1">
                <a:solidFill>
                  <a:srgbClr val="7A7E84"/>
                </a:solidFill>
                <a:latin typeface="Arial" pitchFamily="34" charset="0"/>
                <a:cs typeface="Arial" pitchFamily="34" charset="0"/>
              </a:rPr>
              <a:t>, lo que nos proporciona un mayor alcance tecnológico y presencia internacional. </a:t>
            </a:r>
            <a:endParaRPr lang="es-ES_tradnl" altLang="ja-JP" sz="923" noProof="1">
              <a:solidFill>
                <a:srgbClr val="7A7E8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969477" y="5688944"/>
            <a:ext cx="6752492" cy="426666"/>
          </a:xfrm>
          <a:prstGeom prst="rect">
            <a:avLst/>
          </a:prstGeom>
        </p:spPr>
        <p:txBody>
          <a:bodyPr vert="horz" lIns="84406" tIns="42203" rIns="84406" bIns="42203" rtlCol="0" anchor="t" anchorCtr="0">
            <a:norm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en-GB" sz="2215" i="1" dirty="0">
                <a:solidFill>
                  <a:schemeClr val="accent3">
                    <a:lumMod val="75000"/>
                  </a:schemeClr>
                </a:solidFill>
                <a:latin typeface="Arial"/>
                <a:ea typeface="+mj-ea"/>
                <a:cs typeface="Arial"/>
              </a:rPr>
              <a:t>Para el </a:t>
            </a:r>
            <a:r>
              <a:rPr lang="en-GB" sz="2215" i="1" dirty="0" err="1">
                <a:solidFill>
                  <a:schemeClr val="accent3">
                    <a:lumMod val="75000"/>
                  </a:schemeClr>
                </a:solidFill>
                <a:latin typeface="Arial"/>
                <a:ea typeface="+mj-ea"/>
                <a:cs typeface="Arial"/>
              </a:rPr>
              <a:t>Bienestar</a:t>
            </a:r>
            <a:r>
              <a:rPr lang="en-GB" sz="2215" i="1" dirty="0">
                <a:solidFill>
                  <a:schemeClr val="accent3">
                    <a:lumMod val="75000"/>
                  </a:schemeClr>
                </a:solidFill>
                <a:latin typeface="Arial"/>
                <a:ea typeface="+mj-ea"/>
                <a:cs typeface="Arial"/>
              </a:rPr>
              <a:t> </a:t>
            </a:r>
            <a:r>
              <a:rPr lang="en-GB" sz="2215" i="1" dirty="0" err="1">
                <a:solidFill>
                  <a:schemeClr val="accent3">
                    <a:lumMod val="75000"/>
                  </a:schemeClr>
                </a:solidFill>
                <a:latin typeface="Arial"/>
                <a:ea typeface="+mj-ea"/>
                <a:cs typeface="Arial"/>
              </a:rPr>
              <a:t>Humano</a:t>
            </a:r>
            <a:r>
              <a:rPr lang="en-GB" sz="2215" i="1" dirty="0">
                <a:solidFill>
                  <a:schemeClr val="accent3">
                    <a:lumMod val="75000"/>
                  </a:schemeClr>
                </a:solidFill>
                <a:latin typeface="Arial"/>
                <a:ea typeface="+mj-ea"/>
                <a:cs typeface="Arial"/>
              </a:rPr>
              <a:t> </a:t>
            </a:r>
            <a:r>
              <a:rPr lang="en-GB" sz="2215" i="1" dirty="0" err="1">
                <a:solidFill>
                  <a:schemeClr val="accent3">
                    <a:lumMod val="75000"/>
                  </a:schemeClr>
                </a:solidFill>
                <a:latin typeface="Arial"/>
                <a:ea typeface="+mj-ea"/>
                <a:cs typeface="Arial"/>
              </a:rPr>
              <a:t>y</a:t>
            </a:r>
            <a:r>
              <a:rPr lang="en-GB" sz="2215" i="1" dirty="0">
                <a:solidFill>
                  <a:schemeClr val="accent3">
                    <a:lumMod val="75000"/>
                  </a:schemeClr>
                </a:solidFill>
                <a:latin typeface="Arial"/>
                <a:ea typeface="+mj-ea"/>
                <a:cs typeface="Arial"/>
              </a:rPr>
              <a:t> la </a:t>
            </a:r>
            <a:r>
              <a:rPr lang="en-GB" sz="2215" i="1" dirty="0" err="1">
                <a:solidFill>
                  <a:schemeClr val="accent3">
                    <a:lumMod val="75000"/>
                  </a:schemeClr>
                </a:solidFill>
                <a:latin typeface="Arial"/>
                <a:ea typeface="+mj-ea"/>
                <a:cs typeface="Arial"/>
              </a:rPr>
              <a:t>Sostenibilidad</a:t>
            </a:r>
            <a:endParaRPr lang="en-GB" sz="2215" i="1" dirty="0">
              <a:solidFill>
                <a:schemeClr val="accent3">
                  <a:lumMod val="75000"/>
                </a:schemeClr>
              </a:solidFill>
              <a:latin typeface="Arial"/>
              <a:ea typeface="+mj-ea"/>
              <a:cs typeface="Arial"/>
            </a:endParaRPr>
          </a:p>
          <a:p>
            <a:pPr algn="r" defTabSz="844083">
              <a:spcBef>
                <a:spcPct val="0"/>
              </a:spcBef>
              <a:defRPr/>
            </a:pPr>
            <a:endParaRPr lang="es-ES_tradnl" sz="2215" i="1" dirty="0">
              <a:solidFill>
                <a:schemeClr val="accent3">
                  <a:lumMod val="75000"/>
                </a:schemeClr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1135108" y="3894283"/>
            <a:ext cx="6669517" cy="42202"/>
          </a:xfrm>
          <a:prstGeom prst="rect">
            <a:avLst/>
          </a:prstGeom>
          <a:solidFill>
            <a:srgbClr val="798D44"/>
          </a:solidFill>
          <a:ln w="3175" cap="flat">
            <a:solidFill>
              <a:srgbClr val="000000">
                <a:alpha val="0"/>
              </a:srgbClr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indent="276508"/>
            <a:endParaRPr lang="es-ES" sz="646"/>
          </a:p>
        </p:txBody>
      </p:sp>
      <p:cxnSp>
        <p:nvCxnSpPr>
          <p:cNvPr id="37" name="36 Conector recto"/>
          <p:cNvCxnSpPr/>
          <p:nvPr/>
        </p:nvCxnSpPr>
        <p:spPr>
          <a:xfrm flipV="1">
            <a:off x="1480338" y="3717790"/>
            <a:ext cx="0" cy="478299"/>
          </a:xfrm>
          <a:prstGeom prst="line">
            <a:avLst/>
          </a:prstGeom>
          <a:ln w="19050">
            <a:solidFill>
              <a:srgbClr val="798D44">
                <a:alpha val="3882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hape 1075"/>
          <p:cNvSpPr/>
          <p:nvPr/>
        </p:nvSpPr>
        <p:spPr>
          <a:xfrm>
            <a:off x="849740" y="3281183"/>
            <a:ext cx="1229742" cy="436606"/>
          </a:xfrm>
          <a:prstGeom prst="rect">
            <a:avLst/>
          </a:prstGeom>
          <a:solidFill>
            <a:srgbClr val="798D44">
              <a:alpha val="50000"/>
            </a:srgbClr>
          </a:solidFill>
          <a:ln w="25400">
            <a:solidFill>
              <a:srgbClr val="000000">
                <a:alpha val="0"/>
              </a:srgbClr>
            </a:solidFill>
          </a:ln>
        </p:spPr>
        <p:txBody>
          <a:bodyPr lIns="42202" rIns="42202" anchor="ctr"/>
          <a:lstStyle/>
          <a:p>
            <a:pPr lvl="0">
              <a:defRPr sz="5800">
                <a:latin typeface="+mn-lt"/>
                <a:ea typeface="+mn-ea"/>
                <a:cs typeface="+mn-cs"/>
                <a:sym typeface="Helvetica Neue"/>
              </a:defRPr>
            </a:pPr>
            <a:endParaRPr sz="5354"/>
          </a:p>
        </p:txBody>
      </p:sp>
      <p:sp>
        <p:nvSpPr>
          <p:cNvPr id="39" name="Shape 1083"/>
          <p:cNvSpPr/>
          <p:nvPr/>
        </p:nvSpPr>
        <p:spPr>
          <a:xfrm>
            <a:off x="921346" y="2955057"/>
            <a:ext cx="1229742" cy="694512"/>
          </a:xfrm>
          <a:prstGeom prst="rect">
            <a:avLst/>
          </a:prstGeom>
          <a:solidFill>
            <a:srgbClr val="FFFFFF"/>
          </a:solidFill>
          <a:ln w="12700">
            <a:solidFill>
              <a:srgbClr val="798D44"/>
            </a:solidFill>
            <a:custDash>
              <a:ds d="100000" sp="200000"/>
            </a:custDash>
            <a:round/>
          </a:ln>
        </p:spPr>
        <p:txBody>
          <a:bodyPr lIns="42202" rIns="42202" anchor="ctr"/>
          <a:lstStyle/>
          <a:p>
            <a:pPr lvl="0">
              <a:defRPr sz="5800">
                <a:latin typeface="+mn-lt"/>
                <a:ea typeface="+mn-ea"/>
                <a:cs typeface="+mn-cs"/>
                <a:sym typeface="Helvetica Neue"/>
              </a:defRPr>
            </a:pPr>
            <a:endParaRPr sz="5354"/>
          </a:p>
        </p:txBody>
      </p:sp>
      <p:cxnSp>
        <p:nvCxnSpPr>
          <p:cNvPr id="40" name="39 Conector recto"/>
          <p:cNvCxnSpPr/>
          <p:nvPr/>
        </p:nvCxnSpPr>
        <p:spPr>
          <a:xfrm flipV="1">
            <a:off x="3145826" y="3894283"/>
            <a:ext cx="1" cy="318928"/>
          </a:xfrm>
          <a:prstGeom prst="line">
            <a:avLst/>
          </a:prstGeom>
          <a:ln w="19050">
            <a:solidFill>
              <a:srgbClr val="798D44">
                <a:alpha val="3882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 flipV="1">
            <a:off x="4637545" y="3717790"/>
            <a:ext cx="0" cy="478299"/>
          </a:xfrm>
          <a:prstGeom prst="line">
            <a:avLst/>
          </a:prstGeom>
          <a:ln w="19050">
            <a:solidFill>
              <a:srgbClr val="798D44">
                <a:alpha val="3882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hape 1075"/>
          <p:cNvSpPr/>
          <p:nvPr/>
        </p:nvSpPr>
        <p:spPr>
          <a:xfrm>
            <a:off x="4006947" y="3281183"/>
            <a:ext cx="1229742" cy="436606"/>
          </a:xfrm>
          <a:prstGeom prst="rect">
            <a:avLst/>
          </a:prstGeom>
          <a:solidFill>
            <a:srgbClr val="798D44">
              <a:alpha val="50000"/>
            </a:srgbClr>
          </a:solidFill>
          <a:ln w="25400">
            <a:solidFill>
              <a:srgbClr val="000000">
                <a:alpha val="0"/>
              </a:srgbClr>
            </a:solidFill>
          </a:ln>
        </p:spPr>
        <p:txBody>
          <a:bodyPr lIns="42202" rIns="42202" anchor="ctr"/>
          <a:lstStyle/>
          <a:p>
            <a:pPr lvl="0">
              <a:defRPr sz="5800">
                <a:latin typeface="+mn-lt"/>
                <a:ea typeface="+mn-ea"/>
                <a:cs typeface="+mn-cs"/>
                <a:sym typeface="Helvetica Neue"/>
              </a:defRPr>
            </a:pPr>
            <a:endParaRPr sz="5354"/>
          </a:p>
        </p:txBody>
      </p:sp>
      <p:sp>
        <p:nvSpPr>
          <p:cNvPr id="43" name="Shape 1083"/>
          <p:cNvSpPr/>
          <p:nvPr/>
        </p:nvSpPr>
        <p:spPr>
          <a:xfrm>
            <a:off x="4073416" y="2830780"/>
            <a:ext cx="1229742" cy="818789"/>
          </a:xfrm>
          <a:prstGeom prst="rect">
            <a:avLst/>
          </a:prstGeom>
          <a:solidFill>
            <a:srgbClr val="FFFFFF"/>
          </a:solidFill>
          <a:ln w="12700">
            <a:solidFill>
              <a:srgbClr val="798D44"/>
            </a:solidFill>
            <a:custDash>
              <a:ds d="100000" sp="200000"/>
            </a:custDash>
            <a:round/>
          </a:ln>
        </p:spPr>
        <p:txBody>
          <a:bodyPr lIns="42202" rIns="42202" anchor="ctr"/>
          <a:lstStyle/>
          <a:p>
            <a:pPr lvl="0">
              <a:defRPr sz="5800">
                <a:latin typeface="+mn-lt"/>
                <a:ea typeface="+mn-ea"/>
                <a:cs typeface="+mn-cs"/>
                <a:sym typeface="Helvetica Neue"/>
              </a:defRPr>
            </a:pPr>
            <a:endParaRPr sz="5354"/>
          </a:p>
        </p:txBody>
      </p:sp>
      <p:cxnSp>
        <p:nvCxnSpPr>
          <p:cNvPr id="44" name="43 Conector recto"/>
          <p:cNvCxnSpPr>
            <a:endCxn id="53" idx="2"/>
          </p:cNvCxnSpPr>
          <p:nvPr/>
        </p:nvCxnSpPr>
        <p:spPr>
          <a:xfrm flipV="1">
            <a:off x="6298881" y="3728553"/>
            <a:ext cx="1384" cy="458131"/>
          </a:xfrm>
          <a:prstGeom prst="line">
            <a:avLst/>
          </a:prstGeom>
          <a:ln w="19050">
            <a:solidFill>
              <a:srgbClr val="798D44">
                <a:alpha val="3882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"/>
          <p:cNvCxnSpPr/>
          <p:nvPr/>
        </p:nvCxnSpPr>
        <p:spPr>
          <a:xfrm flipV="1">
            <a:off x="7804626" y="3894283"/>
            <a:ext cx="1" cy="329562"/>
          </a:xfrm>
          <a:prstGeom prst="line">
            <a:avLst/>
          </a:prstGeom>
          <a:ln w="19050">
            <a:solidFill>
              <a:srgbClr val="798D44">
                <a:alpha val="3882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46" y="3147983"/>
            <a:ext cx="1121286" cy="337096"/>
          </a:xfrm>
          <a:prstGeom prst="rect">
            <a:avLst/>
          </a:prstGeom>
        </p:spPr>
      </p:pic>
      <p:pic>
        <p:nvPicPr>
          <p:cNvPr id="52" name="5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21" y="2955057"/>
            <a:ext cx="1072369" cy="652253"/>
          </a:xfrm>
          <a:prstGeom prst="rect">
            <a:avLst/>
          </a:prstGeom>
        </p:spPr>
      </p:pic>
      <p:sp>
        <p:nvSpPr>
          <p:cNvPr id="53" name="Shape 1075"/>
          <p:cNvSpPr/>
          <p:nvPr/>
        </p:nvSpPr>
        <p:spPr>
          <a:xfrm>
            <a:off x="5685393" y="3291946"/>
            <a:ext cx="1229742" cy="436606"/>
          </a:xfrm>
          <a:prstGeom prst="rect">
            <a:avLst/>
          </a:prstGeom>
          <a:solidFill>
            <a:srgbClr val="798D44">
              <a:alpha val="50000"/>
            </a:srgbClr>
          </a:solidFill>
          <a:ln w="25400">
            <a:solidFill>
              <a:srgbClr val="000000">
                <a:alpha val="0"/>
              </a:srgbClr>
            </a:solidFill>
          </a:ln>
        </p:spPr>
        <p:txBody>
          <a:bodyPr lIns="42202" rIns="42202" anchor="ctr"/>
          <a:lstStyle/>
          <a:p>
            <a:pPr lvl="0">
              <a:defRPr sz="5800">
                <a:latin typeface="+mn-lt"/>
                <a:ea typeface="+mn-ea"/>
                <a:cs typeface="+mn-cs"/>
                <a:sym typeface="Helvetica Neue"/>
              </a:defRPr>
            </a:pPr>
            <a:endParaRPr sz="5354"/>
          </a:p>
        </p:txBody>
      </p:sp>
      <p:sp>
        <p:nvSpPr>
          <p:cNvPr id="54" name="Shape 1083"/>
          <p:cNvSpPr/>
          <p:nvPr/>
        </p:nvSpPr>
        <p:spPr>
          <a:xfrm>
            <a:off x="5751862" y="3030187"/>
            <a:ext cx="1229742" cy="630145"/>
          </a:xfrm>
          <a:prstGeom prst="rect">
            <a:avLst/>
          </a:prstGeom>
          <a:solidFill>
            <a:srgbClr val="FFFFFF"/>
          </a:solidFill>
          <a:ln w="12700">
            <a:solidFill>
              <a:srgbClr val="798D44"/>
            </a:solidFill>
            <a:custDash>
              <a:ds d="100000" sp="200000"/>
            </a:custDash>
            <a:round/>
          </a:ln>
        </p:spPr>
        <p:txBody>
          <a:bodyPr lIns="42202" rIns="42202" anchor="ctr"/>
          <a:lstStyle/>
          <a:p>
            <a:pPr lvl="0">
              <a:defRPr sz="5800">
                <a:latin typeface="+mn-lt"/>
                <a:ea typeface="+mn-ea"/>
                <a:cs typeface="+mn-cs"/>
                <a:sym typeface="Helvetica Neue"/>
              </a:defRPr>
            </a:pPr>
            <a:endParaRPr sz="5354"/>
          </a:p>
        </p:txBody>
      </p:sp>
      <p:pic>
        <p:nvPicPr>
          <p:cNvPr id="55" name="54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" b="7370"/>
          <a:stretch/>
        </p:blipFill>
        <p:spPr>
          <a:xfrm>
            <a:off x="5799232" y="3150495"/>
            <a:ext cx="1136987" cy="389526"/>
          </a:xfrm>
          <a:prstGeom prst="rect">
            <a:avLst/>
          </a:prstGeom>
        </p:spPr>
      </p:pic>
      <p:sp>
        <p:nvSpPr>
          <p:cNvPr id="56" name="Rectángulo 27"/>
          <p:cNvSpPr/>
          <p:nvPr/>
        </p:nvSpPr>
        <p:spPr>
          <a:xfrm>
            <a:off x="1142423" y="4157225"/>
            <a:ext cx="644377" cy="517292"/>
          </a:xfrm>
          <a:prstGeom prst="rect">
            <a:avLst/>
          </a:prstGeom>
          <a:solidFill>
            <a:srgbClr val="85993F"/>
          </a:solidFill>
          <a:ln w="6350">
            <a:solidFill>
              <a:srgbClr val="798D4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92" dirty="0">
                <a:latin typeface="Arial" pitchFamily="34" charset="0"/>
                <a:cs typeface="Arial" pitchFamily="34" charset="0"/>
              </a:rPr>
              <a:t>2009</a:t>
            </a:r>
          </a:p>
        </p:txBody>
      </p:sp>
      <p:sp>
        <p:nvSpPr>
          <p:cNvPr id="57" name="Rectángulo 27"/>
          <p:cNvSpPr/>
          <p:nvPr/>
        </p:nvSpPr>
        <p:spPr>
          <a:xfrm>
            <a:off x="2820497" y="4183750"/>
            <a:ext cx="644377" cy="517292"/>
          </a:xfrm>
          <a:prstGeom prst="rect">
            <a:avLst/>
          </a:prstGeom>
          <a:solidFill>
            <a:srgbClr val="85993F"/>
          </a:solidFill>
          <a:ln w="6350">
            <a:solidFill>
              <a:srgbClr val="798D4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92" dirty="0">
                <a:latin typeface="Arial" pitchFamily="34" charset="0"/>
                <a:cs typeface="Arial" pitchFamily="34" charset="0"/>
              </a:rPr>
              <a:t>2011</a:t>
            </a:r>
          </a:p>
        </p:txBody>
      </p:sp>
      <p:sp>
        <p:nvSpPr>
          <p:cNvPr id="58" name="Rectángulo 27"/>
          <p:cNvSpPr/>
          <p:nvPr/>
        </p:nvSpPr>
        <p:spPr>
          <a:xfrm>
            <a:off x="4315356" y="4160158"/>
            <a:ext cx="644377" cy="517292"/>
          </a:xfrm>
          <a:prstGeom prst="rect">
            <a:avLst/>
          </a:prstGeom>
          <a:solidFill>
            <a:srgbClr val="85993F"/>
          </a:solidFill>
          <a:ln w="6350">
            <a:solidFill>
              <a:srgbClr val="798D4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92" dirty="0">
                <a:latin typeface="Arial" pitchFamily="34" charset="0"/>
                <a:cs typeface="Arial" pitchFamily="34" charset="0"/>
              </a:rPr>
              <a:t>2012</a:t>
            </a:r>
          </a:p>
        </p:txBody>
      </p:sp>
      <p:sp>
        <p:nvSpPr>
          <p:cNvPr id="59" name="Rectángulo 27"/>
          <p:cNvSpPr/>
          <p:nvPr/>
        </p:nvSpPr>
        <p:spPr>
          <a:xfrm>
            <a:off x="5976692" y="4160158"/>
            <a:ext cx="644377" cy="517292"/>
          </a:xfrm>
          <a:prstGeom prst="rect">
            <a:avLst/>
          </a:prstGeom>
          <a:solidFill>
            <a:srgbClr val="85993F"/>
          </a:solidFill>
          <a:ln w="6350">
            <a:solidFill>
              <a:srgbClr val="798D4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92" dirty="0">
                <a:latin typeface="Arial" pitchFamily="34" charset="0"/>
                <a:cs typeface="Arial" pitchFamily="34" charset="0"/>
              </a:rPr>
              <a:t>2014</a:t>
            </a:r>
          </a:p>
        </p:txBody>
      </p:sp>
      <p:sp>
        <p:nvSpPr>
          <p:cNvPr id="60" name="Rectángulo 27"/>
          <p:cNvSpPr/>
          <p:nvPr/>
        </p:nvSpPr>
        <p:spPr>
          <a:xfrm>
            <a:off x="7482437" y="4151134"/>
            <a:ext cx="644377" cy="517292"/>
          </a:xfrm>
          <a:prstGeom prst="rect">
            <a:avLst/>
          </a:prstGeom>
          <a:solidFill>
            <a:srgbClr val="85993F"/>
          </a:solidFill>
          <a:ln w="6350">
            <a:solidFill>
              <a:srgbClr val="798D44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92" dirty="0">
                <a:latin typeface="Arial" pitchFamily="34" charset="0"/>
                <a:cs typeface="Arial" pitchFamily="34" charset="0"/>
              </a:rPr>
              <a:t>2015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7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97975" y="1573817"/>
            <a:ext cx="6043082" cy="470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/>
          <a:lstStyle/>
          <a:p>
            <a:r>
              <a:rPr lang="en-US" sz="1050" b="1" noProof="1">
                <a:solidFill>
                  <a:srgbClr val="7A7E84"/>
                </a:solidFill>
                <a:latin typeface="Arial"/>
                <a:cs typeface="Arial"/>
              </a:rPr>
              <a:t>exeleria pertenece a las principales asociaciones comprometidas con la Eficiencia Energética, el Transporte y Movilidad, la Sostenibilidad y el Medio Ambiente en nuestro país</a:t>
            </a:r>
            <a:endParaRPr lang="en-US" sz="1050" noProof="1">
              <a:solidFill>
                <a:srgbClr val="7A7E84"/>
              </a:solidFill>
              <a:latin typeface="Arial"/>
              <a:cs typeface="Arial"/>
            </a:endParaRPr>
          </a:p>
          <a:p>
            <a:endParaRPr lang="en-US" sz="1050" noProof="1">
              <a:solidFill>
                <a:srgbClr val="7A7E84"/>
              </a:solidFill>
              <a:latin typeface="Arial"/>
              <a:cs typeface="Arial"/>
            </a:endParaRPr>
          </a:p>
          <a:p>
            <a:pPr marL="332316" indent="-76433">
              <a:buFont typeface="Arial"/>
              <a:buChar char="•"/>
            </a:pPr>
            <a:r>
              <a:rPr lang="en-US" sz="1000" noProof="1">
                <a:solidFill>
                  <a:srgbClr val="85993F"/>
                </a:solidFill>
                <a:latin typeface="Arial"/>
                <a:cs typeface="Arial"/>
              </a:rPr>
              <a:t>Miembro Fundador de ANESE (Asociación Nacional de Empresas de Servicios Energéticos desde el año 2009).</a:t>
            </a:r>
          </a:p>
          <a:p>
            <a:pPr marL="332316" indent="-76433">
              <a:buFont typeface="Arial"/>
              <a:buChar char="•"/>
            </a:pPr>
            <a:r>
              <a:rPr lang="en-US" sz="1000" noProof="1">
                <a:solidFill>
                  <a:srgbClr val="85993F"/>
                </a:solidFill>
                <a:latin typeface="Arial"/>
                <a:cs typeface="Arial"/>
              </a:rPr>
              <a:t>Miembro de Green Building Council de España desde 2010.</a:t>
            </a:r>
          </a:p>
          <a:p>
            <a:pPr marL="332316" indent="-76433">
              <a:buFont typeface="Arial"/>
              <a:buChar char="•"/>
            </a:pPr>
            <a:r>
              <a:rPr lang="en-US" sz="1000" noProof="1">
                <a:solidFill>
                  <a:srgbClr val="85993F"/>
                </a:solidFill>
                <a:latin typeface="Arial"/>
                <a:cs typeface="Arial"/>
              </a:rPr>
              <a:t>Miembrro de BREEAM España desde 2010.</a:t>
            </a:r>
          </a:p>
          <a:p>
            <a:pPr marL="332316" indent="-76433">
              <a:buFont typeface="Arial"/>
              <a:buChar char="•"/>
            </a:pPr>
            <a:r>
              <a:rPr lang="en-US" sz="1000" noProof="1">
                <a:solidFill>
                  <a:srgbClr val="85993F"/>
                </a:solidFill>
                <a:latin typeface="Arial"/>
                <a:cs typeface="Arial"/>
              </a:rPr>
              <a:t>Miembro fundador de la Plataforma Internacional Green Building Factory.</a:t>
            </a:r>
          </a:p>
          <a:p>
            <a:pPr marL="332316" indent="-76433">
              <a:buFont typeface="Arial"/>
              <a:buChar char="•"/>
            </a:pPr>
            <a:r>
              <a:rPr lang="en-US" sz="1000" noProof="1">
                <a:solidFill>
                  <a:srgbClr val="85993F"/>
                </a:solidFill>
                <a:latin typeface="Arial"/>
                <a:cs typeface="Arial"/>
              </a:rPr>
              <a:t>Miembros de Tecniberia.</a:t>
            </a:r>
          </a:p>
          <a:p>
            <a:pPr marL="332316" indent="-76433">
              <a:buFont typeface="Arial"/>
              <a:buChar char="•"/>
            </a:pPr>
            <a:r>
              <a:rPr lang="en-US" sz="1000" noProof="1">
                <a:solidFill>
                  <a:srgbClr val="85993F"/>
                </a:solidFill>
                <a:latin typeface="Arial"/>
                <a:cs typeface="Arial"/>
              </a:rPr>
              <a:t>Miembros de la Asociación Española de la Carretera.</a:t>
            </a:r>
          </a:p>
          <a:p>
            <a:pPr marL="332316" indent="-76433">
              <a:buFont typeface="Arial"/>
              <a:buChar char="•"/>
            </a:pPr>
            <a:r>
              <a:rPr lang="en-US" sz="1000" noProof="1">
                <a:solidFill>
                  <a:srgbClr val="85993F"/>
                </a:solidFill>
                <a:latin typeface="Arial"/>
                <a:cs typeface="Arial"/>
              </a:rPr>
              <a:t>Miembros de ITS España.</a:t>
            </a:r>
          </a:p>
          <a:p>
            <a:pPr marL="332316" indent="-76433">
              <a:buFont typeface="Arial"/>
              <a:buChar char="•"/>
            </a:pPr>
            <a:endParaRPr lang="en-US" sz="1000" noProof="1">
              <a:solidFill>
                <a:srgbClr val="7A7E84"/>
              </a:solidFill>
              <a:latin typeface="Arial"/>
              <a:cs typeface="Arial"/>
            </a:endParaRPr>
          </a:p>
          <a:p>
            <a:endParaRPr lang="en-US" sz="1050" noProof="1">
              <a:solidFill>
                <a:srgbClr val="7A7E84"/>
              </a:solidFill>
              <a:latin typeface="Arial"/>
              <a:cs typeface="Arial"/>
            </a:endParaRPr>
          </a:p>
          <a:p>
            <a:r>
              <a:rPr lang="en-US" sz="1050" noProof="1">
                <a:solidFill>
                  <a:srgbClr val="7A7E84"/>
                </a:solidFill>
                <a:latin typeface="Arial"/>
                <a:cs typeface="Arial"/>
              </a:rPr>
              <a:t>Asímismo, </a:t>
            </a:r>
            <a:r>
              <a:rPr lang="en-US" sz="1050" b="1" noProof="1">
                <a:solidFill>
                  <a:srgbClr val="7A7E84"/>
                </a:solidFill>
                <a:latin typeface="Arial"/>
                <a:cs typeface="Arial"/>
              </a:rPr>
              <a:t>exeleria forma parte de los principales Comités Técnicos de Normalización de AENOR</a:t>
            </a:r>
            <a:r>
              <a:rPr lang="en-US" sz="1050" noProof="1">
                <a:solidFill>
                  <a:srgbClr val="7A7E84"/>
                </a:solidFill>
                <a:latin typeface="Arial"/>
                <a:cs typeface="Arial"/>
              </a:rPr>
              <a:t>, en las actividades siguientes:</a:t>
            </a:r>
          </a:p>
          <a:p>
            <a:endParaRPr lang="en-US" sz="1050" noProof="1">
              <a:solidFill>
                <a:srgbClr val="7A7E84"/>
              </a:solidFill>
              <a:latin typeface="Arial"/>
              <a:cs typeface="Arial"/>
            </a:endParaRPr>
          </a:p>
          <a:p>
            <a:pPr marL="332316" lvl="1" indent="-76433">
              <a:buFont typeface="Arial"/>
              <a:buChar char="•"/>
            </a:pPr>
            <a:r>
              <a:rPr lang="en-US" sz="1000" noProof="1">
                <a:solidFill>
                  <a:srgbClr val="85993F"/>
                </a:solidFill>
                <a:latin typeface="Arial"/>
                <a:cs typeface="Arial"/>
              </a:rPr>
              <a:t>AEN CTN 198 Aenor – Construcción Sostenible.</a:t>
            </a:r>
          </a:p>
          <a:p>
            <a:pPr marL="332316" lvl="1" indent="-76433">
              <a:buFont typeface="Arial"/>
              <a:buChar char="•"/>
            </a:pPr>
            <a:r>
              <a:rPr lang="en-US" sz="1000" noProof="1">
                <a:solidFill>
                  <a:srgbClr val="85993F"/>
                </a:solidFill>
                <a:latin typeface="Arial"/>
                <a:cs typeface="Arial"/>
              </a:rPr>
              <a:t>AEN CTN 216 Aenor – Energía  y Cambio Climático.</a:t>
            </a:r>
          </a:p>
          <a:p>
            <a:pPr marL="332316" lvl="1" indent="-76433">
              <a:buFont typeface="Arial"/>
              <a:buChar char="•"/>
            </a:pPr>
            <a:r>
              <a:rPr lang="en-US" sz="1000" noProof="1">
                <a:solidFill>
                  <a:srgbClr val="85993F"/>
                </a:solidFill>
                <a:latin typeface="Arial"/>
                <a:cs typeface="Arial"/>
              </a:rPr>
              <a:t>AEN CTN 178 Aenor – Smart Cities.</a:t>
            </a:r>
          </a:p>
          <a:p>
            <a:endParaRPr lang="en-US" sz="1050" b="1" noProof="1">
              <a:solidFill>
                <a:srgbClr val="7A7E84"/>
              </a:solidFill>
              <a:latin typeface="Arial"/>
              <a:cs typeface="Arial"/>
            </a:endParaRPr>
          </a:p>
          <a:p>
            <a:r>
              <a:rPr lang="en-US" sz="1050" b="1" noProof="1">
                <a:solidFill>
                  <a:srgbClr val="7A7E84"/>
                </a:solidFill>
                <a:latin typeface="Arial"/>
                <a:cs typeface="Arial"/>
              </a:rPr>
              <a:t>El equipo de exeleria cuenta con las principales acreditaciones técnicas en eficiencia energética,  construcción sostenible y gestión de proyectos. </a:t>
            </a:r>
            <a:r>
              <a:rPr lang="en-US" sz="1050" noProof="1">
                <a:solidFill>
                  <a:srgbClr val="7A7E84"/>
                </a:solidFill>
                <a:latin typeface="Arial"/>
                <a:cs typeface="Arial"/>
              </a:rPr>
              <a:t>Entre ellas podemos destacar: </a:t>
            </a:r>
          </a:p>
          <a:p>
            <a:endParaRPr lang="en-US" altLang="ja-JP" sz="1050" noProof="1">
              <a:solidFill>
                <a:srgbClr val="7A7E84"/>
              </a:solidFill>
              <a:latin typeface="Arial"/>
              <a:cs typeface="Arial"/>
            </a:endParaRPr>
          </a:p>
          <a:p>
            <a:pPr marL="332316" lvl="1" indent="-76433">
              <a:buFont typeface="Arial"/>
              <a:buChar char="•"/>
            </a:pPr>
            <a:r>
              <a:rPr lang="en-US" altLang="ja-JP" sz="1000" noProof="1">
                <a:solidFill>
                  <a:srgbClr val="85993F"/>
                </a:solidFill>
                <a:latin typeface="Arial"/>
                <a:cs typeface="Arial"/>
              </a:rPr>
              <a:t>Asesores BREEAM Acreditados en los alcances de BREEAM New Construction, Vivienda, BREEAM en Uso y Urbanismo desde 2010.</a:t>
            </a:r>
          </a:p>
          <a:p>
            <a:pPr marL="332316" lvl="1" indent="-76433">
              <a:buFont typeface="Arial"/>
              <a:buChar char="•"/>
            </a:pPr>
            <a:r>
              <a:rPr lang="en-US" altLang="ja-JP" sz="1000" noProof="1">
                <a:solidFill>
                  <a:srgbClr val="85993F"/>
                </a:solidFill>
                <a:latin typeface="Arial"/>
                <a:cs typeface="Arial"/>
              </a:rPr>
              <a:t>LEED AP Acreditados por USGBC en LEED New Construction y LEED Existing Buildings desde 2011.</a:t>
            </a:r>
          </a:p>
          <a:p>
            <a:pPr marL="332316" lvl="1" indent="-76433">
              <a:buFont typeface="Arial"/>
              <a:buChar char="•"/>
            </a:pPr>
            <a:r>
              <a:rPr lang="en-US" altLang="ja-JP" sz="1000" noProof="1">
                <a:solidFill>
                  <a:srgbClr val="85993F"/>
                </a:solidFill>
                <a:latin typeface="Arial"/>
                <a:cs typeface="Arial"/>
              </a:rPr>
              <a:t>Evaluadores Acreditados de VERDE (GBC España) desde 2010, en los alcances de Obra Nueva y Rehabilitación.</a:t>
            </a:r>
          </a:p>
          <a:p>
            <a:pPr marL="332316" lvl="1" indent="-76433">
              <a:buFont typeface="Arial"/>
              <a:buChar char="•"/>
            </a:pPr>
            <a:r>
              <a:rPr lang="en-US" altLang="ja-JP" sz="1000" noProof="1">
                <a:solidFill>
                  <a:srgbClr val="85993F"/>
                </a:solidFill>
                <a:latin typeface="Arial"/>
                <a:cs typeface="Arial"/>
              </a:rPr>
              <a:t>Acreditación PMP Certifiied (PMI). Desde 2014.</a:t>
            </a:r>
          </a:p>
          <a:p>
            <a:pPr marL="332316" lvl="1" indent="-76433">
              <a:buFont typeface="Arial"/>
              <a:buChar char="•"/>
            </a:pPr>
            <a:r>
              <a:rPr lang="en-US" altLang="ja-JP" sz="1000" noProof="1">
                <a:solidFill>
                  <a:srgbClr val="85993F"/>
                </a:solidFill>
                <a:latin typeface="Arial"/>
                <a:cs typeface="Arial"/>
              </a:rPr>
              <a:t>Acreditación EVO (Energy Valuation Organization), para los proyectos de Medida y Verificación de Ahorros. </a:t>
            </a:r>
          </a:p>
          <a:p>
            <a:pPr marL="332316" lvl="1" indent="-76433">
              <a:buFont typeface="Arial"/>
              <a:buChar char="•"/>
            </a:pPr>
            <a:r>
              <a:rPr lang="en-US" altLang="ja-JP" sz="1000" noProof="1">
                <a:solidFill>
                  <a:srgbClr val="85993F"/>
                </a:solidFill>
                <a:latin typeface="Arial"/>
                <a:cs typeface="Arial"/>
              </a:rPr>
              <a:t>Auditores Acreditados en Seguridad Vial por el Ministerio de Fomento.</a:t>
            </a:r>
            <a:endParaRPr lang="es-ES_tradnl" altLang="ja-JP" sz="1000" noProof="1">
              <a:solidFill>
                <a:srgbClr val="85993F"/>
              </a:solidFill>
              <a:latin typeface="Arial"/>
              <a:cs typeface="Arial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97975" y="1142269"/>
            <a:ext cx="7761287" cy="525386"/>
          </a:xfrm>
          <a:prstGeom prst="rect">
            <a:avLst/>
          </a:prstGeom>
        </p:spPr>
        <p:txBody>
          <a:bodyPr vert="horz" lIns="84406" tIns="42203" rIns="84406" bIns="42203" rtlCol="0" anchor="t">
            <a:normAutofit/>
          </a:bodyPr>
          <a:lstStyle/>
          <a:p>
            <a:pPr defTabSz="844083">
              <a:spcBef>
                <a:spcPct val="0"/>
              </a:spcBef>
              <a:defRPr/>
            </a:pPr>
            <a:r>
              <a:rPr lang="en-GB" sz="2215" dirty="0" err="1">
                <a:solidFill>
                  <a:srgbClr val="7A7E84"/>
                </a:solidFill>
                <a:latin typeface="Arial"/>
                <a:ea typeface="+mj-ea"/>
                <a:cs typeface="Arial"/>
              </a:rPr>
              <a:t>Principales</a:t>
            </a:r>
            <a:r>
              <a:rPr lang="en-GB" sz="2215" dirty="0">
                <a:solidFill>
                  <a:srgbClr val="7A7E84"/>
                </a:solidFill>
                <a:latin typeface="Arial"/>
                <a:ea typeface="+mj-ea"/>
                <a:cs typeface="Arial"/>
              </a:rPr>
              <a:t> </a:t>
            </a:r>
            <a:r>
              <a:rPr lang="en-GB" sz="2215" dirty="0" err="1">
                <a:solidFill>
                  <a:srgbClr val="7A7E84"/>
                </a:solidFill>
                <a:latin typeface="Arial"/>
                <a:ea typeface="+mj-ea"/>
                <a:cs typeface="Arial"/>
              </a:rPr>
              <a:t>Foros</a:t>
            </a:r>
            <a:r>
              <a:rPr lang="en-GB" sz="2215" dirty="0">
                <a:solidFill>
                  <a:srgbClr val="7A7E84"/>
                </a:solidFill>
                <a:latin typeface="Arial"/>
                <a:ea typeface="+mj-ea"/>
                <a:cs typeface="Arial"/>
              </a:rPr>
              <a:t> </a:t>
            </a:r>
            <a:r>
              <a:rPr lang="en-GB" sz="2215" dirty="0" err="1">
                <a:solidFill>
                  <a:srgbClr val="7A7E84"/>
                </a:solidFill>
                <a:latin typeface="Arial"/>
                <a:ea typeface="+mj-ea"/>
                <a:cs typeface="Arial"/>
              </a:rPr>
              <a:t>Técnicos</a:t>
            </a:r>
            <a:r>
              <a:rPr lang="en-GB" sz="2215" dirty="0">
                <a:solidFill>
                  <a:srgbClr val="7A7E84"/>
                </a:solidFill>
                <a:latin typeface="Arial"/>
                <a:ea typeface="+mj-ea"/>
                <a:cs typeface="Arial"/>
              </a:rPr>
              <a:t> a los </a:t>
            </a:r>
            <a:r>
              <a:rPr lang="en-GB" sz="2215" dirty="0" err="1">
                <a:solidFill>
                  <a:srgbClr val="7A7E84"/>
                </a:solidFill>
                <a:latin typeface="Arial"/>
                <a:ea typeface="+mj-ea"/>
                <a:cs typeface="Arial"/>
              </a:rPr>
              <a:t>que</a:t>
            </a:r>
            <a:r>
              <a:rPr lang="en-GB" sz="2215" dirty="0">
                <a:solidFill>
                  <a:srgbClr val="7A7E84"/>
                </a:solidFill>
                <a:latin typeface="Arial"/>
                <a:ea typeface="+mj-ea"/>
                <a:cs typeface="Arial"/>
              </a:rPr>
              <a:t> </a:t>
            </a:r>
            <a:r>
              <a:rPr lang="en-GB" sz="2215" dirty="0" err="1">
                <a:solidFill>
                  <a:srgbClr val="7A7E84"/>
                </a:solidFill>
                <a:latin typeface="Arial"/>
                <a:ea typeface="+mj-ea"/>
                <a:cs typeface="Arial"/>
              </a:rPr>
              <a:t>pertenecemos</a:t>
            </a:r>
            <a:endParaRPr lang="en-GB" sz="2215" dirty="0">
              <a:solidFill>
                <a:srgbClr val="7A7E84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14" name="Picture 2" descr="C:\Users\ramia2\Desktop\Documento firma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48046" y="2687129"/>
            <a:ext cx="2504647" cy="2402457"/>
          </a:xfrm>
          <a:prstGeom prst="rect">
            <a:avLst/>
          </a:prstGeom>
          <a:noFill/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9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4294967295"/>
          </p:nvPr>
        </p:nvSpPr>
        <p:spPr>
          <a:xfrm>
            <a:off x="536945" y="467160"/>
            <a:ext cx="1354138" cy="263769"/>
          </a:xfrm>
          <a:prstGeom prst="rect">
            <a:avLst/>
          </a:prstGeom>
        </p:spPr>
        <p:txBody>
          <a:bodyPr/>
          <a:lstStyle/>
          <a:p>
            <a:r>
              <a:rPr lang="es-ES" dirty="0" smtClean="0"/>
              <a:t>Group</a:t>
            </a:r>
            <a:endParaRPr lang="es-ES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3"/>
          </p:nvPr>
        </p:nvSpPr>
        <p:spPr>
          <a:xfrm>
            <a:off x="2133600" y="782155"/>
            <a:ext cx="5012267" cy="348343"/>
          </a:xfrm>
        </p:spPr>
        <p:txBody>
          <a:bodyPr/>
          <a:lstStyle/>
          <a:p>
            <a:r>
              <a:rPr lang="es-ES" b="1" dirty="0"/>
              <a:t>everis </a:t>
            </a:r>
            <a:r>
              <a:rPr lang="es-ES" b="1" dirty="0" err="1"/>
              <a:t>an</a:t>
            </a:r>
            <a:r>
              <a:rPr lang="es-ES" b="1" dirty="0"/>
              <a:t> NTT DATA Company</a:t>
            </a:r>
            <a:r>
              <a:rPr lang="es-ES" dirty="0"/>
              <a:t> es una consultora multinacional que ofrece soluciones de negocio, estrategia, transformación </a:t>
            </a:r>
            <a:r>
              <a:rPr lang="es-ES" dirty="0" smtClean="0"/>
              <a:t>digital, desarrollo </a:t>
            </a:r>
            <a:r>
              <a:rPr lang="es-ES" dirty="0"/>
              <a:t>y mantenimiento de aplicaciones tecnológicas </a:t>
            </a:r>
            <a:r>
              <a:rPr lang="es-ES" dirty="0" smtClean="0"/>
              <a:t>y </a:t>
            </a:r>
            <a:r>
              <a:rPr lang="es-ES" dirty="0" err="1"/>
              <a:t>outsourcing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14"/>
          </p:nvPr>
        </p:nvSpPr>
        <p:spPr>
          <a:xfrm>
            <a:off x="1631315" y="2805696"/>
            <a:ext cx="930910" cy="190817"/>
          </a:xfrm>
        </p:spPr>
        <p:txBody>
          <a:bodyPr/>
          <a:lstStyle/>
          <a:p>
            <a:r>
              <a:rPr lang="es-ES" dirty="0"/>
              <a:t>Más de </a:t>
            </a:r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15"/>
          </p:nvPr>
        </p:nvSpPr>
        <p:spPr>
          <a:xfrm>
            <a:off x="1047342" y="3033663"/>
            <a:ext cx="1800632" cy="373379"/>
          </a:xfrm>
        </p:spPr>
        <p:txBody>
          <a:bodyPr/>
          <a:lstStyle/>
          <a:p>
            <a:r>
              <a:rPr lang="es-ES" dirty="0" smtClean="0"/>
              <a:t>19.000 </a:t>
            </a:r>
            <a:endParaRPr lang="es-ES" dirty="0"/>
          </a:p>
        </p:txBody>
      </p:sp>
      <p:sp>
        <p:nvSpPr>
          <p:cNvPr id="24" name="Marcador de texto 23"/>
          <p:cNvSpPr>
            <a:spLocks noGrp="1"/>
          </p:cNvSpPr>
          <p:nvPr>
            <p:ph type="body" sz="quarter" idx="16"/>
          </p:nvPr>
        </p:nvSpPr>
        <p:spPr>
          <a:xfrm>
            <a:off x="3979495" y="3043188"/>
            <a:ext cx="1352550" cy="366394"/>
          </a:xfrm>
        </p:spPr>
        <p:txBody>
          <a:bodyPr/>
          <a:lstStyle/>
          <a:p>
            <a:r>
              <a:rPr lang="es-ES" dirty="0" smtClean="0"/>
              <a:t>16</a:t>
            </a:r>
            <a:endParaRPr lang="es-ES" dirty="0"/>
          </a:p>
        </p:txBody>
      </p:sp>
      <p:sp>
        <p:nvSpPr>
          <p:cNvPr id="25" name="Marcador de texto 24"/>
          <p:cNvSpPr>
            <a:spLocks noGrp="1"/>
          </p:cNvSpPr>
          <p:nvPr>
            <p:ph type="body" sz="quarter" idx="17"/>
          </p:nvPr>
        </p:nvSpPr>
        <p:spPr>
          <a:xfrm>
            <a:off x="3889102" y="2805696"/>
            <a:ext cx="1551958" cy="212125"/>
          </a:xfrm>
        </p:spPr>
        <p:txBody>
          <a:bodyPr/>
          <a:lstStyle/>
          <a:p>
            <a:r>
              <a:rPr lang="es-ES" dirty="0"/>
              <a:t>Operamos </a:t>
            </a:r>
            <a:r>
              <a:rPr lang="es-ES" dirty="0" smtClean="0"/>
              <a:t>en </a:t>
            </a:r>
            <a:endParaRPr lang="es-ES" dirty="0"/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8"/>
          </p:nvPr>
        </p:nvSpPr>
        <p:spPr>
          <a:xfrm>
            <a:off x="6342542" y="3033357"/>
            <a:ext cx="1699359" cy="390463"/>
          </a:xfrm>
        </p:spPr>
        <p:txBody>
          <a:bodyPr/>
          <a:lstStyle/>
          <a:p>
            <a:r>
              <a:rPr lang="es-ES" dirty="0" smtClean="0"/>
              <a:t>1.031 </a:t>
            </a:r>
            <a:endParaRPr lang="es-ES" dirty="0"/>
          </a:p>
        </p:txBody>
      </p:sp>
      <p:sp>
        <p:nvSpPr>
          <p:cNvPr id="27" name="Marcador de texto 26"/>
          <p:cNvSpPr>
            <a:spLocks noGrp="1"/>
          </p:cNvSpPr>
          <p:nvPr>
            <p:ph type="body" sz="quarter" idx="19"/>
          </p:nvPr>
        </p:nvSpPr>
        <p:spPr>
          <a:xfrm>
            <a:off x="1352143" y="3509934"/>
            <a:ext cx="1415472" cy="217144"/>
          </a:xfrm>
        </p:spPr>
        <p:txBody>
          <a:bodyPr/>
          <a:lstStyle/>
          <a:p>
            <a:r>
              <a:rPr lang="es-ES" dirty="0"/>
              <a:t>profesionales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sz="quarter" idx="20"/>
          </p:nvPr>
        </p:nvSpPr>
        <p:spPr>
          <a:xfrm>
            <a:off x="4227133" y="3520674"/>
            <a:ext cx="914400" cy="211259"/>
          </a:xfrm>
        </p:spPr>
        <p:txBody>
          <a:bodyPr/>
          <a:lstStyle/>
          <a:p>
            <a:r>
              <a:rPr lang="es-ES" dirty="0"/>
              <a:t>países</a:t>
            </a:r>
          </a:p>
        </p:txBody>
      </p:sp>
      <p:sp>
        <p:nvSpPr>
          <p:cNvPr id="29" name="Marcador de texto 28"/>
          <p:cNvSpPr>
            <a:spLocks noGrp="1"/>
          </p:cNvSpPr>
          <p:nvPr>
            <p:ph type="body" sz="quarter" idx="21"/>
          </p:nvPr>
        </p:nvSpPr>
        <p:spPr>
          <a:xfrm>
            <a:off x="6244491" y="3511033"/>
            <a:ext cx="1918434" cy="178812"/>
          </a:xfrm>
        </p:spPr>
        <p:txBody>
          <a:bodyPr/>
          <a:lstStyle/>
          <a:p>
            <a:r>
              <a:rPr lang="es-ES" dirty="0"/>
              <a:t>millones de euros </a:t>
            </a:r>
          </a:p>
        </p:txBody>
      </p:sp>
      <p:sp>
        <p:nvSpPr>
          <p:cNvPr id="30" name="Marcador de texto 29"/>
          <p:cNvSpPr>
            <a:spLocks noGrp="1"/>
          </p:cNvSpPr>
          <p:nvPr>
            <p:ph type="body" sz="quarter" idx="22"/>
          </p:nvPr>
        </p:nvSpPr>
        <p:spPr>
          <a:xfrm>
            <a:off x="6423842" y="2805695"/>
            <a:ext cx="1393952" cy="238444"/>
          </a:xfrm>
        </p:spPr>
        <p:txBody>
          <a:bodyPr/>
          <a:lstStyle/>
          <a:p>
            <a:r>
              <a:rPr lang="es-ES" dirty="0" smtClean="0"/>
              <a:t>Facturación </a:t>
            </a:r>
            <a:endParaRPr lang="es-ES" dirty="0"/>
          </a:p>
        </p:txBody>
      </p:sp>
      <p:sp>
        <p:nvSpPr>
          <p:cNvPr id="31" name="Marcador de texto 30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>
              <a:lnSpc>
                <a:spcPts val="1300"/>
              </a:lnSpc>
              <a:buClr>
                <a:srgbClr val="9AAE04"/>
              </a:buClr>
            </a:pPr>
            <a:r>
              <a:rPr lang="es-ES" dirty="0">
                <a:latin typeface="Arial" pitchFamily="34" charset="0"/>
                <a:cs typeface="Arial" pitchFamily="34" charset="0"/>
              </a:rPr>
              <a:t>Cierre a 31 de marzo de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2017 - </a:t>
            </a:r>
            <a:r>
              <a:rPr lang="en" dirty="0" smtClean="0">
                <a:latin typeface="Arial" pitchFamily="34" charset="0"/>
                <a:cs typeface="Arial" pitchFamily="34" charset="0"/>
              </a:rPr>
              <a:t>Facturación </a:t>
            </a:r>
            <a:r>
              <a:rPr lang="en" dirty="0">
                <a:latin typeface="Arial" pitchFamily="34" charset="0"/>
                <a:cs typeface="Arial" pitchFamily="34" charset="0"/>
              </a:rPr>
              <a:t>grupo</a:t>
            </a:r>
            <a:r>
              <a:rPr lang="en" b="1" dirty="0">
                <a:latin typeface="Arial" pitchFamily="34" charset="0"/>
                <a:cs typeface="Arial" pitchFamily="34" charset="0"/>
              </a:rPr>
              <a:t> everis </a:t>
            </a:r>
            <a:r>
              <a:rPr lang="en" dirty="0">
                <a:latin typeface="Arial" pitchFamily="34" charset="0"/>
                <a:cs typeface="Arial" pitchFamily="34" charset="0"/>
              </a:rPr>
              <a:t>(millones de €)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803" y="1571914"/>
            <a:ext cx="1162932" cy="1212842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776" y="1570008"/>
            <a:ext cx="1389724" cy="1171602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697" y="1570008"/>
            <a:ext cx="1248799" cy="1112807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11612" y="6193106"/>
            <a:ext cx="9144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 smtClean="0"/>
              <a:t> Andorra - </a:t>
            </a:r>
            <a:r>
              <a:rPr lang="it-IT" sz="1050" dirty="0" smtClean="0"/>
              <a:t>Argentina - Bélgica - Brasil - Chile - Colombia - EE.UU.- </a:t>
            </a:r>
            <a:r>
              <a:rPr lang="es-ES" sz="1050" dirty="0" smtClean="0"/>
              <a:t>España</a:t>
            </a:r>
            <a:r>
              <a:rPr lang="it-IT" sz="1050" dirty="0" smtClean="0"/>
              <a:t> - </a:t>
            </a:r>
            <a:r>
              <a:rPr lang="es-ES" sz="1050" dirty="0" smtClean="0"/>
              <a:t>Holanda </a:t>
            </a:r>
            <a:r>
              <a:rPr lang="it-IT" sz="1050" dirty="0" smtClean="0"/>
              <a:t>- </a:t>
            </a:r>
            <a:r>
              <a:rPr lang="es-ES" sz="1050" dirty="0" smtClean="0"/>
              <a:t>Italia </a:t>
            </a:r>
            <a:r>
              <a:rPr lang="it-IT" sz="1050" dirty="0" smtClean="0"/>
              <a:t>- </a:t>
            </a:r>
            <a:r>
              <a:rPr lang="es-ES" sz="1050" dirty="0" smtClean="0"/>
              <a:t>Luxemburgo </a:t>
            </a:r>
            <a:r>
              <a:rPr lang="it-IT" sz="1050" dirty="0" smtClean="0"/>
              <a:t>- </a:t>
            </a:r>
            <a:r>
              <a:rPr lang="es-ES" sz="1050" dirty="0" smtClean="0"/>
              <a:t>Marruecos </a:t>
            </a:r>
            <a:r>
              <a:rPr lang="it-IT" sz="1050" dirty="0" smtClean="0"/>
              <a:t>- </a:t>
            </a:r>
            <a:r>
              <a:rPr lang="es-ES" sz="1050" dirty="0" smtClean="0"/>
              <a:t>México </a:t>
            </a:r>
            <a:r>
              <a:rPr lang="it-IT" sz="1050" dirty="0" smtClean="0"/>
              <a:t>- </a:t>
            </a:r>
            <a:r>
              <a:rPr lang="es-ES" sz="1050" dirty="0" smtClean="0"/>
              <a:t>Perú </a:t>
            </a:r>
            <a:r>
              <a:rPr lang="it-IT" sz="1050" dirty="0" smtClean="0"/>
              <a:t>- </a:t>
            </a:r>
            <a:r>
              <a:rPr lang="es-ES" sz="1050" dirty="0" smtClean="0"/>
              <a:t>Portugal </a:t>
            </a:r>
            <a:r>
              <a:rPr lang="it-IT" sz="1050" dirty="0" smtClean="0"/>
              <a:t>-</a:t>
            </a:r>
            <a:r>
              <a:rPr lang="es-ES" sz="1050" dirty="0" smtClean="0"/>
              <a:t> UK</a:t>
            </a:r>
            <a:endParaRPr lang="es-ES" sz="1050" dirty="0"/>
          </a:p>
        </p:txBody>
      </p:sp>
      <p:sp>
        <p:nvSpPr>
          <p:cNvPr id="35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536518" y="777246"/>
            <a:ext cx="1470082" cy="562091"/>
          </a:xfrm>
        </p:spPr>
        <p:txBody>
          <a:bodyPr/>
          <a:lstStyle/>
          <a:p>
            <a:r>
              <a:rPr lang="es-ES" sz="1800" dirty="0" smtClean="0"/>
              <a:t>Información corporativa</a:t>
            </a:r>
            <a:endParaRPr lang="es-ES" sz="1800" dirty="0"/>
          </a:p>
        </p:txBody>
      </p:sp>
      <p:cxnSp>
        <p:nvCxnSpPr>
          <p:cNvPr id="36" name="Conector recto 35"/>
          <p:cNvCxnSpPr/>
          <p:nvPr/>
        </p:nvCxnSpPr>
        <p:spPr>
          <a:xfrm>
            <a:off x="2001802" y="826444"/>
            <a:ext cx="0" cy="523991"/>
          </a:xfrm>
          <a:prstGeom prst="line">
            <a:avLst/>
          </a:prstGeom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82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Marcador de texto 25"/>
          <p:cNvSpPr txBox="1">
            <a:spLocks/>
          </p:cNvSpPr>
          <p:nvPr/>
        </p:nvSpPr>
        <p:spPr>
          <a:xfrm>
            <a:off x="6791415" y="4444499"/>
            <a:ext cx="2054083" cy="530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4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s-ES" sz="2400" dirty="0" smtClean="0"/>
              <a:t>88 de las </a:t>
            </a:r>
          </a:p>
          <a:p>
            <a:pPr marL="0" indent="0" algn="ct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s-ES" sz="2400" dirty="0" smtClean="0"/>
              <a:t>100 mejores </a:t>
            </a:r>
          </a:p>
          <a:p>
            <a:pPr marL="0" indent="0" algn="ctr">
              <a:lnSpc>
                <a:spcPts val="1400"/>
              </a:lnSpc>
              <a:buFont typeface="Arial" panose="020B0604020202020204" pitchFamily="34" charset="0"/>
              <a:buNone/>
            </a:pPr>
            <a:r>
              <a:rPr lang="es-ES" sz="2400" dirty="0" smtClean="0"/>
              <a:t>compañía </a:t>
            </a:r>
            <a:endParaRPr lang="es-ES" sz="2400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13"/>
          </p:nvPr>
        </p:nvSpPr>
        <p:spPr>
          <a:xfrm>
            <a:off x="2182269" y="790667"/>
            <a:ext cx="4370931" cy="348343"/>
          </a:xfrm>
        </p:spPr>
        <p:txBody>
          <a:bodyPr/>
          <a:lstStyle/>
          <a:p>
            <a:pPr lvl="0"/>
            <a:r>
              <a:rPr lang="es-ES" b="1" dirty="0" smtClean="0">
                <a:ea typeface="Arial"/>
                <a:cs typeface="Arial"/>
                <a:sym typeface="Arial"/>
              </a:rPr>
              <a:t>NTT </a:t>
            </a:r>
            <a:r>
              <a:rPr lang="es-ES" b="1" dirty="0">
                <a:ea typeface="Arial"/>
                <a:cs typeface="Arial"/>
                <a:sym typeface="Arial"/>
              </a:rPr>
              <a:t>GROUP</a:t>
            </a:r>
            <a:r>
              <a:rPr lang="es-ES" dirty="0">
                <a:ea typeface="Arial"/>
                <a:cs typeface="Arial"/>
                <a:sym typeface="Arial"/>
              </a:rPr>
              <a:t> es una de las mayores empresas TIC del mundo. El grupo NTT  cuenta con un selecto grupo global de IT y servicios de telecomunicaciones en la empresa.</a:t>
            </a:r>
          </a:p>
          <a:p>
            <a:endParaRPr lang="es-ES" b="1" dirty="0" smtClean="0">
              <a:ea typeface="Arial"/>
              <a:cs typeface="Arial"/>
              <a:sym typeface="Arial"/>
            </a:endParaRPr>
          </a:p>
          <a:p>
            <a:endParaRPr lang="es-ES" dirty="0"/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14"/>
          </p:nvPr>
        </p:nvSpPr>
        <p:spPr>
          <a:xfrm>
            <a:off x="1610925" y="2509837"/>
            <a:ext cx="2021501" cy="473075"/>
          </a:xfrm>
        </p:spPr>
        <p:txBody>
          <a:bodyPr/>
          <a:lstStyle/>
          <a:p>
            <a:r>
              <a:rPr lang="es-ES" sz="4000" dirty="0" smtClean="0"/>
              <a:t>275.000</a:t>
            </a:r>
            <a:endParaRPr lang="es-ES" sz="4000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5"/>
          </p:nvPr>
        </p:nvSpPr>
        <p:spPr>
          <a:xfrm>
            <a:off x="1868406" y="3059112"/>
            <a:ext cx="1506537" cy="371475"/>
          </a:xfrm>
        </p:spPr>
        <p:txBody>
          <a:bodyPr/>
          <a:lstStyle/>
          <a:p>
            <a:r>
              <a:rPr lang="es-ES" dirty="0" smtClean="0"/>
              <a:t>Profesionales</a:t>
            </a:r>
            <a:endParaRPr lang="es-ES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16"/>
          </p:nvPr>
        </p:nvSpPr>
        <p:spPr>
          <a:xfrm>
            <a:off x="1690528" y="4135436"/>
            <a:ext cx="1505836" cy="478747"/>
          </a:xfrm>
        </p:spPr>
        <p:txBody>
          <a:bodyPr/>
          <a:lstStyle/>
          <a:p>
            <a:pPr marL="0" lvl="0" indent="0" algn="ctr">
              <a:buNone/>
            </a:pPr>
            <a:r>
              <a:rPr lang="es-ES" sz="4000" spc="-45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$ </a:t>
            </a:r>
            <a:r>
              <a:rPr lang="es-ES" sz="4000" spc="-450" dirty="0" smtClean="0">
                <a:solidFill>
                  <a:srgbClr val="FFFFFF"/>
                </a:solidFill>
                <a:ea typeface="Arial"/>
                <a:cs typeface="Arial"/>
                <a:sym typeface="Arial"/>
              </a:rPr>
              <a:t>10</a:t>
            </a:r>
            <a:r>
              <a:rPr lang="es-ES" spc="-300" dirty="0" smtClean="0">
                <a:solidFill>
                  <a:srgbClr val="FFFFFF"/>
                </a:solidFill>
                <a:ea typeface="Arial"/>
                <a:cs typeface="Arial"/>
                <a:sym typeface="Arial"/>
              </a:rPr>
              <a:t>5</a:t>
            </a:r>
            <a:endParaRPr lang="es-ES" sz="4000" spc="-30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marL="0" indent="0" algn="ctr">
              <a:buNone/>
            </a:pPr>
            <a:endParaRPr lang="es-ES" sz="4000" dirty="0"/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17"/>
          </p:nvPr>
        </p:nvSpPr>
        <p:spPr>
          <a:xfrm>
            <a:off x="1601239" y="4679948"/>
            <a:ext cx="1684414" cy="384176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Mil millones </a:t>
            </a:r>
          </a:p>
          <a:p>
            <a:pPr marL="0" indent="0" algn="ctr">
              <a:lnSpc>
                <a:spcPts val="600"/>
              </a:lnSpc>
              <a:spcBef>
                <a:spcPts val="600"/>
              </a:spcBef>
              <a:buNone/>
            </a:pPr>
            <a:r>
              <a:rPr lang="es-ES" sz="1200" dirty="0" smtClean="0"/>
              <a:t>de ingresos anuales</a:t>
            </a:r>
            <a:endParaRPr lang="es-ES" sz="1200" dirty="0"/>
          </a:p>
        </p:txBody>
      </p:sp>
      <p:sp>
        <p:nvSpPr>
          <p:cNvPr id="24" name="Marcador de texto 23"/>
          <p:cNvSpPr>
            <a:spLocks noGrp="1"/>
          </p:cNvSpPr>
          <p:nvPr>
            <p:ph type="body" sz="quarter" idx="18"/>
          </p:nvPr>
        </p:nvSpPr>
        <p:spPr>
          <a:xfrm>
            <a:off x="7022200" y="2502813"/>
            <a:ext cx="1505836" cy="457200"/>
          </a:xfrm>
        </p:spPr>
        <p:txBody>
          <a:bodyPr/>
          <a:lstStyle/>
          <a:p>
            <a:pPr marL="0" indent="0" algn="ctr">
              <a:buNone/>
            </a:pPr>
            <a:r>
              <a:rPr lang="es-ES" sz="4000" dirty="0" smtClean="0"/>
              <a:t>88</a:t>
            </a:r>
            <a:endParaRPr lang="es-ES" sz="4000" dirty="0"/>
          </a:p>
        </p:txBody>
      </p:sp>
      <p:sp>
        <p:nvSpPr>
          <p:cNvPr id="25" name="Marcador de texto 24"/>
          <p:cNvSpPr>
            <a:spLocks noGrp="1"/>
          </p:cNvSpPr>
          <p:nvPr>
            <p:ph type="body" sz="quarter" idx="19"/>
          </p:nvPr>
        </p:nvSpPr>
        <p:spPr>
          <a:xfrm>
            <a:off x="7022200" y="2278964"/>
            <a:ext cx="1505836" cy="371475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Operamos en</a:t>
            </a:r>
            <a:endParaRPr lang="es-ES" sz="1200" dirty="0"/>
          </a:p>
        </p:txBody>
      </p:sp>
      <p:sp>
        <p:nvSpPr>
          <p:cNvPr id="69" name="Shape 182"/>
          <p:cNvSpPr/>
          <p:nvPr/>
        </p:nvSpPr>
        <p:spPr>
          <a:xfrm>
            <a:off x="7035487" y="4024277"/>
            <a:ext cx="1565941" cy="2462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>
              <a:defRPr sz="1800"/>
            </a:pPr>
            <a:r>
              <a:rPr lang="es-ES" sz="1600" dirty="0" smtClean="0">
                <a:sym typeface="Arial"/>
              </a:rPr>
              <a:t>Trabajamos con</a:t>
            </a:r>
            <a:endParaRPr lang="es-ES" sz="1600" dirty="0">
              <a:sym typeface="Helvetica Neue"/>
            </a:endParaRPr>
          </a:p>
        </p:txBody>
      </p:sp>
      <p:cxnSp>
        <p:nvCxnSpPr>
          <p:cNvPr id="17" name="Conector recto 16"/>
          <p:cNvCxnSpPr/>
          <p:nvPr/>
        </p:nvCxnSpPr>
        <p:spPr>
          <a:xfrm>
            <a:off x="1690525" y="3516312"/>
            <a:ext cx="1862297" cy="0"/>
          </a:xfrm>
          <a:prstGeom prst="line">
            <a:avLst/>
          </a:prstGeom>
          <a:ln w="28575">
            <a:solidFill>
              <a:srgbClr val="9AAE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1690528" y="5221287"/>
            <a:ext cx="1505836" cy="0"/>
          </a:xfrm>
          <a:prstGeom prst="line">
            <a:avLst/>
          </a:prstGeom>
          <a:ln w="28575">
            <a:solidFill>
              <a:srgbClr val="6785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7055343" y="3336859"/>
            <a:ext cx="1505836" cy="0"/>
          </a:xfrm>
          <a:prstGeom prst="line">
            <a:avLst/>
          </a:prstGeom>
          <a:ln w="28575">
            <a:solidFill>
              <a:srgbClr val="960F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6960010" y="5859689"/>
            <a:ext cx="1781219" cy="0"/>
          </a:xfrm>
          <a:prstGeom prst="line">
            <a:avLst/>
          </a:prstGeom>
          <a:ln w="28575">
            <a:solidFill>
              <a:srgbClr val="9AAE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Shape 182"/>
          <p:cNvSpPr/>
          <p:nvPr/>
        </p:nvSpPr>
        <p:spPr>
          <a:xfrm>
            <a:off x="6960010" y="5367997"/>
            <a:ext cx="1695411" cy="369332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/>
            </a:pPr>
            <a:r>
              <a:rPr lang="es-ES" sz="1200" dirty="0">
                <a:sym typeface="Arial"/>
              </a:rPr>
              <a:t>Que figuran en la revista </a:t>
            </a:r>
            <a:endParaRPr lang="es-ES" sz="1200" dirty="0" smtClean="0">
              <a:sym typeface="Arial"/>
            </a:endParaRPr>
          </a:p>
          <a:p>
            <a:pPr lvl="0" algn="ctr">
              <a:defRPr sz="1800"/>
            </a:pPr>
            <a:r>
              <a:rPr lang="es-ES" sz="1200" dirty="0" err="1" smtClean="0">
                <a:sym typeface="Arial"/>
              </a:rPr>
              <a:t>Fortune</a:t>
            </a:r>
            <a:r>
              <a:rPr lang="es-ES" sz="1200" dirty="0" smtClean="0">
                <a:sym typeface="Arial"/>
              </a:rPr>
              <a:t> </a:t>
            </a:r>
            <a:r>
              <a:rPr lang="es-ES" sz="1200" dirty="0">
                <a:sym typeface="Arial"/>
              </a:rPr>
              <a:t>Global 100</a:t>
            </a:r>
            <a:endParaRPr lang="es-ES" sz="1200" dirty="0">
              <a:sym typeface="Helvetica Neue"/>
            </a:endParaRPr>
          </a:p>
        </p:txBody>
      </p:sp>
      <p:pic>
        <p:nvPicPr>
          <p:cNvPr id="86" name="image24.jpeg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101" y="6442579"/>
            <a:ext cx="940298" cy="36099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7" name="image26.jpe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033" y="6482658"/>
            <a:ext cx="1165413" cy="28303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8" name="image16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907" y="6512567"/>
            <a:ext cx="950585" cy="265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Picture 7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051" y="6535887"/>
            <a:ext cx="1178036" cy="225303"/>
          </a:xfrm>
          <a:prstGeom prst="rect">
            <a:avLst/>
          </a:prstGeom>
        </p:spPr>
      </p:pic>
      <p:pic>
        <p:nvPicPr>
          <p:cNvPr id="91" name="Picture 7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22" y="6535887"/>
            <a:ext cx="1158400" cy="2131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438" y="6482658"/>
            <a:ext cx="1159704" cy="266331"/>
          </a:xfrm>
          <a:prstGeom prst="rect">
            <a:avLst/>
          </a:prstGeom>
        </p:spPr>
      </p:pic>
      <p:sp>
        <p:nvSpPr>
          <p:cNvPr id="32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536518" y="777246"/>
            <a:ext cx="1470082" cy="562091"/>
          </a:xfrm>
        </p:spPr>
        <p:txBody>
          <a:bodyPr/>
          <a:lstStyle/>
          <a:p>
            <a:r>
              <a:rPr lang="es-ES" sz="1800" dirty="0" smtClean="0"/>
              <a:t>Información corporativa</a:t>
            </a:r>
            <a:endParaRPr lang="es-ES" sz="1800" dirty="0"/>
          </a:p>
        </p:txBody>
      </p:sp>
      <p:cxnSp>
        <p:nvCxnSpPr>
          <p:cNvPr id="33" name="Conector recto 32"/>
          <p:cNvCxnSpPr/>
          <p:nvPr/>
        </p:nvCxnSpPr>
        <p:spPr>
          <a:xfrm>
            <a:off x="2001802" y="826444"/>
            <a:ext cx="0" cy="523991"/>
          </a:xfrm>
          <a:prstGeom prst="line">
            <a:avLst/>
          </a:prstGeom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7419091" y="2993640"/>
            <a:ext cx="712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países</a:t>
            </a:r>
            <a:endParaRPr lang="es-ES"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856" y="3485710"/>
            <a:ext cx="1316949" cy="31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0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texto 18"/>
          <p:cNvSpPr>
            <a:spLocks noGrp="1"/>
          </p:cNvSpPr>
          <p:nvPr>
            <p:ph type="body" sz="quarter" idx="11"/>
          </p:nvPr>
        </p:nvSpPr>
        <p:spPr>
          <a:xfrm>
            <a:off x="536518" y="796808"/>
            <a:ext cx="1470082" cy="562091"/>
          </a:xfrm>
        </p:spPr>
        <p:txBody>
          <a:bodyPr/>
          <a:lstStyle/>
          <a:p>
            <a:r>
              <a:rPr lang="es-ES" sz="1800" dirty="0" smtClean="0"/>
              <a:t>Información corporativa</a:t>
            </a:r>
            <a:endParaRPr lang="es-ES" sz="1800" dirty="0"/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13"/>
          </p:nvPr>
        </p:nvSpPr>
        <p:spPr>
          <a:xfrm>
            <a:off x="2183319" y="942722"/>
            <a:ext cx="2465931" cy="270261"/>
          </a:xfrm>
        </p:spPr>
        <p:txBody>
          <a:bodyPr/>
          <a:lstStyle/>
          <a:p>
            <a:r>
              <a:rPr lang="es-ES" b="1" dirty="0" smtClean="0"/>
              <a:t>everis</a:t>
            </a:r>
            <a:r>
              <a:rPr lang="es-ES" dirty="0" smtClean="0"/>
              <a:t> en el mundo - Geografía</a:t>
            </a:r>
            <a:endParaRPr lang="es-ES" dirty="0"/>
          </a:p>
        </p:txBody>
      </p:sp>
      <p:sp>
        <p:nvSpPr>
          <p:cNvPr id="24" name="Marcador de texto 23"/>
          <p:cNvSpPr>
            <a:spLocks noGrp="1"/>
          </p:cNvSpPr>
          <p:nvPr>
            <p:ph type="body" sz="quarter" idx="14"/>
          </p:nvPr>
        </p:nvSpPr>
        <p:spPr>
          <a:xfrm>
            <a:off x="5567833" y="5940760"/>
            <a:ext cx="3118967" cy="261307"/>
          </a:xfrm>
        </p:spPr>
        <p:txBody>
          <a:bodyPr/>
          <a:lstStyle/>
          <a:p>
            <a:pPr algn="r"/>
            <a:r>
              <a:rPr lang="es-ES" b="0" dirty="0" smtClean="0"/>
              <a:t>Países NTT DATA</a:t>
            </a:r>
            <a:endParaRPr lang="es-ES" b="0" dirty="0"/>
          </a:p>
        </p:txBody>
      </p:sp>
      <p:sp>
        <p:nvSpPr>
          <p:cNvPr id="25" name="Marcador de texto 24"/>
          <p:cNvSpPr>
            <a:spLocks noGrp="1"/>
          </p:cNvSpPr>
          <p:nvPr>
            <p:ph type="body" sz="quarter" idx="15"/>
          </p:nvPr>
        </p:nvSpPr>
        <p:spPr>
          <a:xfrm>
            <a:off x="5567833" y="5634733"/>
            <a:ext cx="3118967" cy="295141"/>
          </a:xfrm>
        </p:spPr>
        <p:txBody>
          <a:bodyPr/>
          <a:lstStyle/>
          <a:p>
            <a:pPr algn="r"/>
            <a:r>
              <a:rPr lang="es-ES" b="0" dirty="0" smtClean="0"/>
              <a:t>Países </a:t>
            </a:r>
            <a:r>
              <a:rPr lang="es-ES" dirty="0" smtClean="0"/>
              <a:t>everis</a:t>
            </a:r>
            <a:endParaRPr lang="es-ES" dirty="0"/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16"/>
          </p:nvPr>
        </p:nvSpPr>
        <p:spPr>
          <a:xfrm>
            <a:off x="5567833" y="6246787"/>
            <a:ext cx="3118967" cy="283916"/>
          </a:xfrm>
        </p:spPr>
        <p:txBody>
          <a:bodyPr/>
          <a:lstStyle/>
          <a:p>
            <a:pPr algn="r"/>
            <a:r>
              <a:rPr lang="es-ES" b="0" dirty="0" smtClean="0"/>
              <a:t>Países con proyectos </a:t>
            </a:r>
            <a:r>
              <a:rPr lang="es-ES" dirty="0" smtClean="0"/>
              <a:t>everis</a:t>
            </a:r>
            <a:endParaRPr lang="es-ES" dirty="0"/>
          </a:p>
        </p:txBody>
      </p:sp>
      <p:cxnSp>
        <p:nvCxnSpPr>
          <p:cNvPr id="72" name="Conector recto 71"/>
          <p:cNvCxnSpPr/>
          <p:nvPr/>
        </p:nvCxnSpPr>
        <p:spPr>
          <a:xfrm>
            <a:off x="7304314" y="5918988"/>
            <a:ext cx="130628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73"/>
          <p:cNvCxnSpPr/>
          <p:nvPr/>
        </p:nvCxnSpPr>
        <p:spPr>
          <a:xfrm>
            <a:off x="6901543" y="6222177"/>
            <a:ext cx="1709057" cy="0"/>
          </a:xfrm>
          <a:prstGeom prst="line">
            <a:avLst/>
          </a:prstGeom>
          <a:ln w="19050">
            <a:solidFill>
              <a:srgbClr val="6785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cto 75"/>
          <p:cNvCxnSpPr/>
          <p:nvPr/>
        </p:nvCxnSpPr>
        <p:spPr>
          <a:xfrm>
            <a:off x="5949863" y="6530703"/>
            <a:ext cx="2660737" cy="21772"/>
          </a:xfrm>
          <a:prstGeom prst="line">
            <a:avLst/>
          </a:prstGeom>
          <a:ln w="19050"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2001802" y="826444"/>
            <a:ext cx="0" cy="523991"/>
          </a:xfrm>
          <a:prstGeom prst="line">
            <a:avLst/>
          </a:prstGeom>
          <a:ln>
            <a:solidFill>
              <a:srgbClr val="969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"/>
          <p:cNvSpPr txBox="1">
            <a:spLocks/>
          </p:cNvSpPr>
          <p:nvPr/>
        </p:nvSpPr>
        <p:spPr>
          <a:xfrm>
            <a:off x="650334" y="3826691"/>
            <a:ext cx="1828800" cy="4853354"/>
          </a:xfrm>
          <a:prstGeom prst="rect">
            <a:avLst/>
          </a:prstGeom>
        </p:spPr>
        <p:txBody>
          <a:bodyPr vert="horz" lIns="84406" tIns="42203" rIns="84406" bIns="42203" rtlCol="0" anchor="t" anchorCtr="0">
            <a:noAutofit/>
          </a:bodyPr>
          <a:lstStyle/>
          <a:p>
            <a:pPr defTabSz="844083">
              <a:spcBef>
                <a:spcPct val="0"/>
              </a:spcBef>
              <a:defRPr/>
            </a:pPr>
            <a:r>
              <a:rPr lang="es-ES_tradnl" sz="16616" b="1" dirty="0">
                <a:solidFill>
                  <a:schemeClr val="bg1">
                    <a:alpha val="75000"/>
                  </a:schemeClr>
                </a:solidFill>
                <a:ea typeface="ＭＳ Ｐゴシック" pitchFamily="34" charset="-128"/>
                <a:cs typeface="Arial" charset="0"/>
              </a:rPr>
              <a:t>4</a:t>
            </a:r>
            <a:endParaRPr lang="en-US" sz="16616" b="1" dirty="0">
              <a:solidFill>
                <a:schemeClr val="bg1">
                  <a:alpha val="75000"/>
                </a:schemeClr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3" name="Title 3"/>
          <p:cNvSpPr txBox="1">
            <a:spLocks/>
          </p:cNvSpPr>
          <p:nvPr/>
        </p:nvSpPr>
        <p:spPr>
          <a:xfrm>
            <a:off x="7196618" y="637305"/>
            <a:ext cx="1828800" cy="4853354"/>
          </a:xfrm>
          <a:prstGeom prst="rect">
            <a:avLst/>
          </a:prstGeom>
        </p:spPr>
        <p:txBody>
          <a:bodyPr vert="horz" lIns="84406" tIns="42203" rIns="84406" bIns="42203" rtlCol="0" anchor="t" anchorCtr="0">
            <a:noAutofit/>
          </a:bodyPr>
          <a:lstStyle/>
          <a:p>
            <a:pPr defTabSz="844083">
              <a:spcBef>
                <a:spcPct val="0"/>
              </a:spcBef>
              <a:defRPr/>
            </a:pPr>
            <a:r>
              <a:rPr lang="es-ES_tradnl" sz="16616" b="1" dirty="0">
                <a:solidFill>
                  <a:schemeClr val="bg1">
                    <a:alpha val="75000"/>
                  </a:schemeClr>
                </a:solidFill>
                <a:ea typeface="ＭＳ Ｐゴシック" pitchFamily="34" charset="-128"/>
                <a:cs typeface="Arial" charset="0"/>
              </a:rPr>
              <a:t>5</a:t>
            </a:r>
            <a:endParaRPr lang="en-US" sz="16616" b="1" dirty="0">
              <a:solidFill>
                <a:schemeClr val="bg1">
                  <a:alpha val="75000"/>
                </a:schemeClr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4" name="Rectángulo redondeado 33"/>
          <p:cNvSpPr/>
          <p:nvPr/>
        </p:nvSpPr>
        <p:spPr>
          <a:xfrm>
            <a:off x="686097" y="1786444"/>
            <a:ext cx="7807569" cy="2391508"/>
          </a:xfrm>
          <a:prstGeom prst="roundRect">
            <a:avLst>
              <a:gd name="adj" fmla="val 14987"/>
            </a:avLst>
          </a:prstGeom>
          <a:solidFill>
            <a:srgbClr val="9273B4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62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668216" y="3701060"/>
            <a:ext cx="7807569" cy="2391508"/>
          </a:xfrm>
          <a:prstGeom prst="roundRect">
            <a:avLst>
              <a:gd name="adj" fmla="val 14987"/>
            </a:avLst>
          </a:prstGeom>
          <a:solidFill>
            <a:srgbClr val="1F914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62" dirty="0"/>
          </a:p>
        </p:txBody>
      </p:sp>
      <p:sp>
        <p:nvSpPr>
          <p:cNvPr id="53" name="Elipse 52"/>
          <p:cNvSpPr/>
          <p:nvPr/>
        </p:nvSpPr>
        <p:spPr>
          <a:xfrm>
            <a:off x="1547446" y="2376353"/>
            <a:ext cx="2391508" cy="2391508"/>
          </a:xfrm>
          <a:prstGeom prst="ellipse">
            <a:avLst/>
          </a:prstGeom>
          <a:solidFill>
            <a:schemeClr val="accent6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62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4" name="Elipse 53"/>
          <p:cNvSpPr/>
          <p:nvPr/>
        </p:nvSpPr>
        <p:spPr>
          <a:xfrm>
            <a:off x="3393831" y="2728045"/>
            <a:ext cx="2391508" cy="2391508"/>
          </a:xfrm>
          <a:prstGeom prst="ellipse">
            <a:avLst/>
          </a:prstGeom>
          <a:solidFill>
            <a:srgbClr val="85993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46" dirty="0"/>
          </a:p>
        </p:txBody>
      </p:sp>
      <p:sp>
        <p:nvSpPr>
          <p:cNvPr id="55" name="Elipse 54"/>
          <p:cNvSpPr/>
          <p:nvPr/>
        </p:nvSpPr>
        <p:spPr>
          <a:xfrm>
            <a:off x="5371000" y="3079737"/>
            <a:ext cx="2391508" cy="2391508"/>
          </a:xfrm>
          <a:prstGeom prst="ellipse">
            <a:avLst/>
          </a:prstGeom>
          <a:solidFill>
            <a:schemeClr val="accent5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46" dirty="0"/>
          </a:p>
        </p:txBody>
      </p:sp>
      <p:sp>
        <p:nvSpPr>
          <p:cNvPr id="56" name="Rectangle 2"/>
          <p:cNvSpPr txBox="1">
            <a:spLocks noChangeArrowheads="1"/>
          </p:cNvSpPr>
          <p:nvPr/>
        </p:nvSpPr>
        <p:spPr>
          <a:xfrm>
            <a:off x="5436096" y="4048998"/>
            <a:ext cx="2375607" cy="860112"/>
          </a:xfrm>
          <a:prstGeom prst="rect">
            <a:avLst/>
          </a:prstGeom>
        </p:spPr>
        <p:txBody>
          <a:bodyPr vert="horz" lIns="84398" tIns="42198" rIns="84398" bIns="42198" rtlCol="0" anchor="t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1662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3. AGUA</a:t>
            </a: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1514430" y="3114449"/>
            <a:ext cx="2259943" cy="731158"/>
          </a:xfrm>
          <a:prstGeom prst="rect">
            <a:avLst/>
          </a:prstGeom>
        </p:spPr>
        <p:txBody>
          <a:bodyPr vert="horz" lIns="84398" tIns="42198" rIns="84398" bIns="42198" rtlCol="0" anchor="t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s-ES" sz="1662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1. ENERGÍA Y RENOVABLES</a:t>
            </a:r>
          </a:p>
        </p:txBody>
      </p:sp>
      <p:sp>
        <p:nvSpPr>
          <p:cNvPr id="58" name="Rectangle 2"/>
          <p:cNvSpPr txBox="1">
            <a:spLocks noChangeArrowheads="1"/>
          </p:cNvSpPr>
          <p:nvPr/>
        </p:nvSpPr>
        <p:spPr>
          <a:xfrm>
            <a:off x="3459455" y="3646200"/>
            <a:ext cx="2109579" cy="731158"/>
          </a:xfrm>
          <a:prstGeom prst="rect">
            <a:avLst/>
          </a:prstGeom>
        </p:spPr>
        <p:txBody>
          <a:bodyPr vert="horz" lIns="84398" tIns="42198" rIns="84398" bIns="42198" rtlCol="0" anchor="t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1662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2. TRANSPORTE</a:t>
            </a:r>
          </a:p>
          <a:p>
            <a:pPr algn="ctr">
              <a:spcBef>
                <a:spcPct val="0"/>
              </a:spcBef>
              <a:defRPr/>
            </a:pPr>
            <a:r>
              <a:rPr lang="en-GB" sz="1662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Y MOVILIDAD</a:t>
            </a:r>
          </a:p>
        </p:txBody>
      </p:sp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2179119" y="5607034"/>
            <a:ext cx="5414023" cy="365579"/>
          </a:xfrm>
          <a:prstGeom prst="rect">
            <a:avLst/>
          </a:prstGeom>
        </p:spPr>
        <p:txBody>
          <a:bodyPr vert="horz" lIns="84398" tIns="42198" rIns="84398" bIns="42198" rtlCol="0" anchor="t" anchorCtr="0">
            <a:noAutofit/>
          </a:bodyPr>
          <a:lstStyle/>
          <a:p>
            <a:pPr algn="ctr" defTabSz="844083">
              <a:spcBef>
                <a:spcPct val="0"/>
              </a:spcBef>
              <a:defRPr/>
            </a:pPr>
            <a:r>
              <a:rPr lang="en-GB" sz="1662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4. MEDIO AMBIENTE Y CAMBIO CLIMÁTICO</a:t>
            </a:r>
          </a:p>
        </p:txBody>
      </p:sp>
      <p:sp>
        <p:nvSpPr>
          <p:cNvPr id="59" name="Rectangle 2"/>
          <p:cNvSpPr txBox="1">
            <a:spLocks noChangeArrowheads="1"/>
          </p:cNvSpPr>
          <p:nvPr/>
        </p:nvSpPr>
        <p:spPr>
          <a:xfrm>
            <a:off x="3418397" y="1984477"/>
            <a:ext cx="2319680" cy="365579"/>
          </a:xfrm>
          <a:prstGeom prst="rect">
            <a:avLst/>
          </a:prstGeom>
        </p:spPr>
        <p:txBody>
          <a:bodyPr vert="horz" lIns="84398" tIns="42198" rIns="84398" bIns="42198" rtlCol="0" anchor="t" anchorCtr="0">
            <a:noAutofit/>
          </a:bodyPr>
          <a:lstStyle/>
          <a:p>
            <a:pPr algn="ctr" defTabSz="844083">
              <a:spcBef>
                <a:spcPct val="0"/>
              </a:spcBef>
              <a:defRPr/>
            </a:pPr>
            <a:r>
              <a:rPr lang="en-GB" sz="1662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5. SOSTENIBILIDAD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59953" y="1168688"/>
            <a:ext cx="7761287" cy="525386"/>
          </a:xfrm>
          <a:prstGeom prst="rect">
            <a:avLst/>
          </a:prstGeom>
        </p:spPr>
        <p:txBody>
          <a:bodyPr vert="horz" lIns="84406" tIns="42203" rIns="84406" bIns="42203" rtlCol="0" anchor="t">
            <a:normAutofit/>
          </a:bodyPr>
          <a:lstStyle/>
          <a:p>
            <a:pPr defTabSz="844083">
              <a:spcBef>
                <a:spcPct val="0"/>
              </a:spcBef>
              <a:defRPr/>
            </a:pPr>
            <a:r>
              <a:rPr lang="en-GB" sz="2215" dirty="0" err="1">
                <a:solidFill>
                  <a:srgbClr val="7A7E84"/>
                </a:solidFill>
                <a:latin typeface="Arial"/>
                <a:ea typeface="+mj-ea"/>
                <a:cs typeface="Arial"/>
              </a:rPr>
              <a:t>Áreas</a:t>
            </a:r>
            <a:r>
              <a:rPr lang="en-GB" sz="2215" dirty="0">
                <a:solidFill>
                  <a:srgbClr val="7A7E84"/>
                </a:solidFill>
                <a:latin typeface="Arial"/>
                <a:ea typeface="+mj-ea"/>
                <a:cs typeface="Arial"/>
              </a:rPr>
              <a:t> de </a:t>
            </a:r>
            <a:r>
              <a:rPr lang="en-GB" sz="2215" dirty="0" err="1" smtClean="0">
                <a:solidFill>
                  <a:srgbClr val="7A7E84"/>
                </a:solidFill>
                <a:latin typeface="Arial"/>
                <a:ea typeface="+mj-ea"/>
                <a:cs typeface="Arial"/>
              </a:rPr>
              <a:t>actividad</a:t>
            </a:r>
            <a:r>
              <a:rPr lang="en-GB" sz="2215" dirty="0" smtClean="0">
                <a:solidFill>
                  <a:srgbClr val="7A7E84"/>
                </a:solidFill>
                <a:latin typeface="Arial"/>
                <a:ea typeface="+mj-ea"/>
                <a:cs typeface="Arial"/>
              </a:rPr>
              <a:t> exeleria</a:t>
            </a:r>
            <a:endParaRPr lang="en-GB" sz="2215" dirty="0">
              <a:solidFill>
                <a:srgbClr val="7A7E84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620" y="366623"/>
            <a:ext cx="1981200" cy="59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6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rgbClr val="FFFFFF"/>
      </a:dk1>
      <a:lt1>
        <a:srgbClr val="FFFFFF"/>
      </a:lt1>
      <a:dk2>
        <a:srgbClr val="9AAE04"/>
      </a:dk2>
      <a:lt2>
        <a:srgbClr val="969696"/>
      </a:lt2>
      <a:accent1>
        <a:srgbClr val="9AAE04"/>
      </a:accent1>
      <a:accent2>
        <a:srgbClr val="969696"/>
      </a:accent2>
      <a:accent3>
        <a:srgbClr val="9AAE04"/>
      </a:accent3>
      <a:accent4>
        <a:srgbClr val="969696"/>
      </a:accent4>
      <a:accent5>
        <a:srgbClr val="9AAE04"/>
      </a:accent5>
      <a:accent6>
        <a:srgbClr val="969696"/>
      </a:accent6>
      <a:hlink>
        <a:srgbClr val="D76734"/>
      </a:hlink>
      <a:folHlink>
        <a:srgbClr val="9AAE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3129</TotalTime>
  <Words>1525</Words>
  <Application>Microsoft Office PowerPoint</Application>
  <PresentationFormat>Presentación en pantalla (4:3)</PresentationFormat>
  <Paragraphs>559</Paragraphs>
  <Slides>32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MS PGothic</vt:lpstr>
      <vt:lpstr>Arial</vt:lpstr>
      <vt:lpstr>Calibri</vt:lpstr>
      <vt:lpstr>Helvetica Neue</vt:lpstr>
      <vt:lpstr>Times New Roman</vt:lpstr>
      <vt:lpstr>Tema de Office</vt:lpstr>
      <vt:lpstr>Presentación de PowerPoint</vt:lpstr>
      <vt:lpstr>ÍNDICE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Everis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Raquel Capilla Blázquez</dc:creator>
  <cp:lastModifiedBy>Miguel Fontela Martinez</cp:lastModifiedBy>
  <cp:revision>250</cp:revision>
  <dcterms:created xsi:type="dcterms:W3CDTF">2017-02-15T12:06:26Z</dcterms:created>
  <dcterms:modified xsi:type="dcterms:W3CDTF">2018-06-15T10:36:25Z</dcterms:modified>
</cp:coreProperties>
</file>